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72" r:id="rId3"/>
    <p:sldId id="279" r:id="rId4"/>
    <p:sldId id="258" r:id="rId5"/>
    <p:sldId id="269" r:id="rId6"/>
    <p:sldId id="259" r:id="rId7"/>
    <p:sldId id="267" r:id="rId8"/>
    <p:sldId id="268" r:id="rId9"/>
    <p:sldId id="270" r:id="rId10"/>
    <p:sldId id="271" r:id="rId11"/>
    <p:sldId id="260" r:id="rId12"/>
    <p:sldId id="273" r:id="rId13"/>
    <p:sldId id="274" r:id="rId14"/>
    <p:sldId id="275" r:id="rId15"/>
    <p:sldId id="261" r:id="rId16"/>
    <p:sldId id="262" r:id="rId17"/>
    <p:sldId id="276" r:id="rId18"/>
    <p:sldId id="277" r:id="rId19"/>
    <p:sldId id="263" r:id="rId20"/>
    <p:sldId id="264" r:id="rId2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1425"/>
    <a:srgbClr val="721832"/>
    <a:srgbClr val="2E6868"/>
    <a:srgbClr val="073B8F"/>
    <a:srgbClr val="074C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57" d="100"/>
          <a:sy n="157" d="100"/>
        </p:scale>
        <p:origin x="1900" y="10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4.wmf"/></Relationships>
</file>

<file path=ppt/media/image1.jpg>
</file>

<file path=ppt/media/image10.png>
</file>

<file path=ppt/media/image11.png>
</file>

<file path=ppt/media/image11.wmf>
</file>

<file path=ppt/media/image12.png>
</file>

<file path=ppt/media/image12.wmf>
</file>

<file path=ppt/media/image13.png>
</file>

<file path=ppt/media/image13.wmf>
</file>

<file path=ppt/media/image14.wmf>
</file>

<file path=ppt/media/image15.png>
</file>

<file path=ppt/media/image2.jp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533864-8EFC-41B8-B64F-020A407ADC1C}" type="datetimeFigureOut">
              <a:rPr lang="zh-CN" altLang="en-US" smtClean="0"/>
              <a:t>2021/4/25</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62ED93-CEA5-47C7-8B02-D63FF5AD6345}" type="slidenum">
              <a:rPr lang="zh-CN" altLang="en-US" smtClean="0"/>
              <a:t>‹#›</a:t>
            </a:fld>
            <a:endParaRPr lang="zh-CN" altLang="en-US"/>
          </a:p>
        </p:txBody>
      </p:sp>
    </p:spTree>
    <p:extLst>
      <p:ext uri="{BB962C8B-B14F-4D97-AF65-F5344CB8AC3E}">
        <p14:creationId xmlns:p14="http://schemas.microsoft.com/office/powerpoint/2010/main" val="222907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baike.baidu.com/item/%E5%A4%AA%E5%B9%B3/8820"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推究了事物的原理才能得到真知，得到真知然后才能意念诚实，意念诚实然后才能自心端正，自心端正然后才能提高自身修养，提高了自身修养才能管理好家庭，家庭管理好了然后才能治理好国家，国家治理好了，然后才能使天下太平。</a:t>
            </a:r>
            <a:endParaRPr lang="zh-CN" altLang="en-US" dirty="0"/>
          </a:p>
        </p:txBody>
      </p:sp>
      <p:sp>
        <p:nvSpPr>
          <p:cNvPr id="4" name="灯片编号占位符 3"/>
          <p:cNvSpPr>
            <a:spLocks noGrp="1"/>
          </p:cNvSpPr>
          <p:nvPr>
            <p:ph type="sldNum" sz="quarter" idx="10"/>
          </p:nvPr>
        </p:nvSpPr>
        <p:spPr/>
        <p:txBody>
          <a:bodyPr/>
          <a:lstStyle/>
          <a:p>
            <a:fld id="{EC62ED93-CEA5-47C7-8B02-D63FF5AD6345}" type="slidenum">
              <a:rPr lang="zh-CN" altLang="en-US" smtClean="0"/>
              <a:t>2</a:t>
            </a:fld>
            <a:endParaRPr lang="zh-CN" altLang="en-US"/>
          </a:p>
        </p:txBody>
      </p:sp>
    </p:spTree>
    <p:extLst>
      <p:ext uri="{BB962C8B-B14F-4D97-AF65-F5344CB8AC3E}">
        <p14:creationId xmlns:p14="http://schemas.microsoft.com/office/powerpoint/2010/main" val="3378372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古时那些要想在天下弘扬光明正大品德的人，先要治理好自己的国家；要想治理好自己的国家，先要管理好自己的采邑；要想管理好自己的采邑，先要修养自身的品性；要想修养自身的品性，先要端正自己的思想；要端正自己的思想，先要使自己的意念真诚；要想使自己的意念真诚，先要使自己获得知识，获得知识的途径在于认知研究万事万物。通过对万事万物的认识研究，才能获得知识；获得知识后，意念才能真诚；意念真诚后，心思才能端正；心思端正后，才能修养品性；品性修养后，才能管理好采邑；采邑管理好了，才能治理好国家；治理好国家后天下才能</a:t>
            </a:r>
            <a:r>
              <a:rPr lang="zh-CN" altLang="en-US" sz="1200" b="0" i="0" u="none" strike="noStrike" kern="1200" dirty="0" smtClean="0">
                <a:solidFill>
                  <a:schemeClr val="tx1"/>
                </a:solidFill>
                <a:effectLst/>
                <a:latin typeface="+mn-lt"/>
                <a:ea typeface="+mn-ea"/>
                <a:cs typeface="+mn-cs"/>
                <a:hlinkClick r:id="rId3"/>
              </a:rPr>
              <a:t>太平</a:t>
            </a:r>
            <a:r>
              <a:rPr lang="zh-CN" altLang="en-US" sz="1200" b="0" i="0" kern="1200" dirty="0" smtClean="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2ED93-CEA5-47C7-8B02-D63FF5AD634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46249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2021/4/25</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0.emf"/><Relationship Id="rId4" Type="http://schemas.openxmlformats.org/officeDocument/2006/relationships/oleObject" Target="../embeddings/oleObject1.bin"/></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1.wmf"/><Relationship Id="rId4" Type="http://schemas.openxmlformats.org/officeDocument/2006/relationships/oleObject" Target="../embeddings/oleObject2.bin"/></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2.wmf"/><Relationship Id="rId4" Type="http://schemas.openxmlformats.org/officeDocument/2006/relationships/oleObject" Target="../embeddings/oleObject3.bin"/></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3.wmf"/><Relationship Id="rId4" Type="http://schemas.openxmlformats.org/officeDocument/2006/relationships/oleObject" Target="../embeddings/oleObject4.bin"/></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4.wmf"/><Relationship Id="rId4" Type="http://schemas.openxmlformats.org/officeDocument/2006/relationships/oleObject" Target="../embeddings/oleObject5.bin"/></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755576" y="764704"/>
            <a:ext cx="7772400" cy="1296144"/>
          </a:xfrm>
        </p:spPr>
        <p:txBody>
          <a:bodyPr>
            <a:normAutofit/>
          </a:bodyPr>
          <a:lstStyle/>
          <a:p>
            <a:r>
              <a:rPr lang="zh-CN" altLang="en-US" sz="5400" dirty="0">
                <a:solidFill>
                  <a:srgbClr val="721832"/>
                </a:solidFill>
                <a:latin typeface="微软雅黑" panose="020B0503020204020204" pitchFamily="34" charset="-122"/>
                <a:ea typeface="微软雅黑" panose="020B0503020204020204" pitchFamily="34" charset="-122"/>
              </a:rPr>
              <a:t>电子商务导论</a:t>
            </a:r>
          </a:p>
        </p:txBody>
      </p:sp>
      <p:sp>
        <p:nvSpPr>
          <p:cNvPr id="3" name="副标题 2"/>
          <p:cNvSpPr>
            <a:spLocks noGrp="1"/>
          </p:cNvSpPr>
          <p:nvPr>
            <p:ph type="subTitle" idx="1"/>
          </p:nvPr>
        </p:nvSpPr>
        <p:spPr>
          <a:xfrm>
            <a:off x="1619672" y="2420888"/>
            <a:ext cx="6112768" cy="648072"/>
          </a:xfrm>
        </p:spPr>
        <p:txBody>
          <a:bodyPr>
            <a:normAutofit/>
          </a:bodyPr>
          <a:lstStyle/>
          <a:p>
            <a:r>
              <a:rPr lang="zh-CN" altLang="en-US" sz="3600" dirty="0">
                <a:solidFill>
                  <a:srgbClr val="721832"/>
                </a:solidFill>
                <a:latin typeface="微软雅黑" panose="020B0503020204020204" pitchFamily="34" charset="-122"/>
                <a:ea typeface="微软雅黑" panose="020B0503020204020204" pitchFamily="34" charset="-122"/>
              </a:rPr>
              <a:t>第四章 商务数据挖掘</a:t>
            </a:r>
          </a:p>
        </p:txBody>
      </p:sp>
      <p:sp>
        <p:nvSpPr>
          <p:cNvPr id="4" name="矩形 3"/>
          <p:cNvSpPr/>
          <p:nvPr/>
        </p:nvSpPr>
        <p:spPr>
          <a:xfrm>
            <a:off x="1979712" y="4005064"/>
            <a:ext cx="6336704" cy="2000548"/>
          </a:xfrm>
          <a:prstGeom prst="rect">
            <a:avLst/>
          </a:prstGeom>
        </p:spPr>
        <p:txBody>
          <a:bodyPr wrap="square">
            <a:spAutoFit/>
          </a:bodyPr>
          <a:lstStyle/>
          <a:p>
            <a:r>
              <a:rPr lang="zh-CN" altLang="en-US" sz="2800" b="1" dirty="0">
                <a:solidFill>
                  <a:srgbClr val="0070C0"/>
                </a:solidFill>
                <a:latin typeface="Times New Roman"/>
                <a:cs typeface="Times New Roman"/>
              </a:rPr>
              <a:t>朱桂祥 </a:t>
            </a:r>
            <a:r>
              <a:rPr lang="en-US" altLang="zh-CN" sz="2800" b="1" dirty="0">
                <a:solidFill>
                  <a:srgbClr val="0070C0"/>
                </a:solidFill>
                <a:latin typeface="Times New Roman"/>
                <a:cs typeface="Times New Roman"/>
              </a:rPr>
              <a:t>(9120201070@nufe.edu.cn)</a:t>
            </a:r>
          </a:p>
          <a:p>
            <a:r>
              <a:rPr lang="zh-CN" altLang="en-US" sz="2400" b="1" dirty="0">
                <a:latin typeface="Times New Roman"/>
                <a:cs typeface="Times New Roman"/>
              </a:rPr>
              <a:t>南京财经大学信息工程学院</a:t>
            </a:r>
            <a:br>
              <a:rPr lang="zh-CN" altLang="en-US" sz="2400" b="1" dirty="0">
                <a:latin typeface="Times New Roman"/>
                <a:cs typeface="Times New Roman"/>
              </a:rPr>
            </a:br>
            <a:r>
              <a:rPr lang="zh-CN" altLang="en-US" sz="2400" b="1" dirty="0">
                <a:latin typeface="Times New Roman"/>
                <a:cs typeface="Times New Roman"/>
              </a:rPr>
              <a:t>江苏省电子商务重点实验室</a:t>
            </a:r>
            <a:br>
              <a:rPr lang="zh-CN" altLang="en-US" sz="2400" b="1" dirty="0">
                <a:latin typeface="Times New Roman"/>
                <a:cs typeface="Times New Roman"/>
              </a:rPr>
            </a:br>
            <a:r>
              <a:rPr lang="zh-CN" altLang="en-US" sz="2400" b="1" dirty="0">
                <a:latin typeface="Times New Roman"/>
                <a:cs typeface="Times New Roman"/>
              </a:rPr>
              <a:t>电子商务信息处理国家级国际联合研究中心</a:t>
            </a:r>
            <a:br>
              <a:rPr lang="zh-CN" altLang="en-US" sz="2400" b="1" dirty="0">
                <a:latin typeface="Times New Roman"/>
                <a:cs typeface="Times New Roman"/>
              </a:rPr>
            </a:br>
            <a:r>
              <a:rPr lang="zh-CN" altLang="en-US" sz="2400" b="1" dirty="0">
                <a:latin typeface="Times New Roman"/>
                <a:cs typeface="Times New Roman"/>
              </a:rPr>
              <a:t>电子商务交易技术国家地方联合工程实验室</a:t>
            </a:r>
            <a:endParaRPr lang="en-US" altLang="zh-CN" sz="2400" b="1" dirty="0">
              <a:latin typeface="Times New Roman"/>
              <a:cs typeface="Times New Roman"/>
            </a:endParaRPr>
          </a:p>
        </p:txBody>
      </p:sp>
    </p:spTree>
    <p:extLst>
      <p:ext uri="{BB962C8B-B14F-4D97-AF65-F5344CB8AC3E}">
        <p14:creationId xmlns:p14="http://schemas.microsoft.com/office/powerpoint/2010/main" val="10242294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6" name="文本框 5">
            <a:extLst>
              <a:ext uri="{FF2B5EF4-FFF2-40B4-BE49-F238E27FC236}">
                <a16:creationId xmlns:a16="http://schemas.microsoft.com/office/drawing/2014/main" id="{9FE62806-B688-4C78-B4E4-442869B7F0E1}"/>
              </a:ext>
            </a:extLst>
          </p:cNvPr>
          <p:cNvSpPr txBox="1"/>
          <p:nvPr/>
        </p:nvSpPr>
        <p:spPr>
          <a:xfrm>
            <a:off x="323528" y="983568"/>
            <a:ext cx="5184576" cy="5001369"/>
          </a:xfrm>
          <a:prstGeom prst="rect">
            <a:avLst/>
          </a:prstGeom>
          <a:noFill/>
        </p:spPr>
        <p:txBody>
          <a:bodyPr wrap="square" rtlCol="0" anchor="t">
            <a:spAutoFit/>
          </a:bodyPr>
          <a:lstStyle/>
          <a:p>
            <a:pPr>
              <a:spcBef>
                <a:spcPts val="600"/>
              </a:spcBef>
              <a:buSzPct val="75000"/>
            </a:pPr>
            <a:r>
              <a:rPr lang="zh-CN" altLang="en-US" sz="2400" b="1" dirty="0"/>
              <a:t>例子：</a:t>
            </a:r>
            <a:endParaRPr lang="en-US" altLang="zh-CN" sz="2400" b="1" dirty="0"/>
          </a:p>
          <a:p>
            <a:pPr marL="342900" indent="-342900" algn="just">
              <a:spcBef>
                <a:spcPts val="600"/>
              </a:spcBef>
              <a:buSzPct val="75000"/>
              <a:buFont typeface="Wingdings" panose="05000000000000000000" pitchFamily="2" charset="2"/>
              <a:buChar char="l"/>
            </a:pPr>
            <a:r>
              <a:rPr lang="zh-CN" altLang="en-US" sz="2000" b="1" dirty="0">
                <a:latin typeface="Times New Roman" panose="02020603050405020304" pitchFamily="18" charset="0"/>
                <a:cs typeface="Times New Roman" panose="02020603050405020304" pitchFamily="18" charset="0"/>
              </a:rPr>
              <a:t>对于频繁项集的研究来说，就是要找出在上述商品集合</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a:t>
            </a:r>
            <a:r>
              <a:rPr lang="zh-CN" altLang="en-US" sz="2000" b="1" dirty="0" smtClean="0">
                <a:latin typeface="Times New Roman" panose="02020603050405020304" pitchFamily="18" charset="0"/>
                <a:cs typeface="Times New Roman" panose="02020603050405020304" pitchFamily="18" charset="0"/>
              </a:rPr>
              <a:t>奶粉、</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：面包、</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：电池</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中，</a:t>
            </a:r>
            <a:r>
              <a:rPr lang="zh-CN" altLang="en-US" sz="2000" b="1" dirty="0" smtClean="0">
                <a:latin typeface="Times New Roman" panose="02020603050405020304" pitchFamily="18" charset="0"/>
                <a:cs typeface="Times New Roman" panose="02020603050405020304" pitchFamily="18" charset="0"/>
              </a:rPr>
              <a:t>找出哪些</a:t>
            </a:r>
            <a:r>
              <a:rPr lang="zh-CN" altLang="en-US" sz="2000" b="1" dirty="0">
                <a:latin typeface="Times New Roman" panose="02020603050405020304" pitchFamily="18" charset="0"/>
                <a:cs typeface="Times New Roman" panose="02020603050405020304" pitchFamily="18" charset="0"/>
              </a:rPr>
              <a:t>“频繁”出现的子集组合。在表 </a:t>
            </a:r>
            <a:r>
              <a:rPr lang="en-US" altLang="zh-CN" sz="2000" b="1" kern="100" dirty="0">
                <a:latin typeface="Times New Roman" panose="02020603050405020304" pitchFamily="18" charset="0"/>
                <a:cs typeface="Times New Roman" panose="02020603050405020304" pitchFamily="18" charset="0"/>
              </a:rPr>
              <a:t>4‑1</a:t>
            </a:r>
            <a:r>
              <a:rPr lang="zh-CN" altLang="en-US" sz="2000" b="1" dirty="0">
                <a:latin typeface="Times New Roman" panose="02020603050405020304" pitchFamily="18" charset="0"/>
                <a:cs typeface="Times New Roman" panose="02020603050405020304" pitchFamily="18" charset="0"/>
              </a:rPr>
              <a:t>中，我们经过观察可以发现：产品组合</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在事务</a:t>
            </a:r>
            <a:r>
              <a:rPr lang="en-US" altLang="zh-CN" sz="2000" b="1" dirty="0">
                <a:latin typeface="Times New Roman" panose="02020603050405020304" pitchFamily="18" charset="0"/>
                <a:cs typeface="Times New Roman" panose="02020603050405020304" pitchFamily="18" charset="0"/>
              </a:rPr>
              <a:t>E</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G</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H</a:t>
            </a:r>
            <a:r>
              <a:rPr lang="zh-CN" altLang="en-US" sz="2000" b="1" dirty="0">
                <a:latin typeface="Times New Roman" panose="02020603050405020304" pitchFamily="18" charset="0"/>
                <a:cs typeface="Times New Roman" panose="02020603050405020304" pitchFamily="18" charset="0"/>
              </a:rPr>
              <a:t>和</a:t>
            </a:r>
            <a:r>
              <a:rPr lang="en-US" altLang="zh-CN" sz="2000" b="1" dirty="0">
                <a:latin typeface="Times New Roman" panose="02020603050405020304" pitchFamily="18" charset="0"/>
                <a:cs typeface="Times New Roman" panose="02020603050405020304" pitchFamily="18" charset="0"/>
              </a:rPr>
              <a:t>I</a:t>
            </a:r>
            <a:r>
              <a:rPr lang="zh-CN" altLang="en-US" sz="2000" b="1" dirty="0">
                <a:latin typeface="Times New Roman" panose="02020603050405020304" pitchFamily="18" charset="0"/>
                <a:cs typeface="Times New Roman" panose="02020603050405020304" pitchFamily="18" charset="0"/>
              </a:rPr>
              <a:t>的购买清单中都出现了。也就意味着，买了产品</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“尿不湿”的消费者，很有可能会购买</a:t>
            </a:r>
            <a:r>
              <a:rPr lang="zh-CN" altLang="en-US" sz="2000" b="1" dirty="0" smtClean="0">
                <a:latin typeface="Times New Roman" panose="02020603050405020304" pitchFamily="18" charset="0"/>
                <a:cs typeface="Times New Roman" panose="02020603050405020304" pitchFamily="18" charset="0"/>
              </a:rPr>
              <a:t>产品</a:t>
            </a:r>
            <a:r>
              <a:rPr lang="en-US" altLang="zh-CN" sz="2000" b="1" dirty="0" smtClean="0">
                <a:latin typeface="Times New Roman" panose="02020603050405020304" pitchFamily="18" charset="0"/>
                <a:cs typeface="Times New Roman" panose="02020603050405020304" pitchFamily="18" charset="0"/>
              </a:rPr>
              <a:t>3</a:t>
            </a:r>
            <a:r>
              <a:rPr lang="zh-CN" altLang="en-US" sz="2000" b="1" dirty="0" smtClean="0">
                <a:latin typeface="Times New Roman" panose="02020603050405020304" pitchFamily="18" charset="0"/>
                <a:cs typeface="Times New Roman" panose="02020603050405020304" pitchFamily="18" charset="0"/>
              </a:rPr>
              <a:t>“啤酒”</a:t>
            </a:r>
            <a:r>
              <a:rPr lang="zh-CN" altLang="en-US" sz="2000" b="1" dirty="0">
                <a:latin typeface="Times New Roman" panose="02020603050405020304" pitchFamily="18" charset="0"/>
                <a:cs typeface="Times New Roman" panose="02020603050405020304" pitchFamily="18" charset="0"/>
              </a:rPr>
              <a:t>，反之亦然。</a:t>
            </a:r>
            <a:endParaRPr lang="en-US" altLang="zh-CN" sz="2000" b="1" dirty="0">
              <a:latin typeface="Times New Roman" panose="02020603050405020304" pitchFamily="18" charset="0"/>
              <a:cs typeface="Times New Roman" panose="02020603050405020304" pitchFamily="18" charset="0"/>
            </a:endParaRPr>
          </a:p>
          <a:p>
            <a:pPr marL="342900" indent="-342900" algn="just">
              <a:spcBef>
                <a:spcPts val="600"/>
              </a:spcBef>
              <a:buSzPct val="75000"/>
              <a:buFont typeface="Wingdings" panose="05000000000000000000" pitchFamily="2" charset="2"/>
              <a:buChar char="l"/>
            </a:pPr>
            <a:r>
              <a:rPr lang="zh-CN" altLang="en-US" sz="2000" b="1" dirty="0">
                <a:latin typeface="Times New Roman" panose="02020603050405020304" pitchFamily="18" charset="0"/>
                <a:cs typeface="Times New Roman" panose="02020603050405020304" pitchFamily="18" charset="0"/>
              </a:rPr>
              <a:t>作为</a:t>
            </a:r>
            <a:r>
              <a:rPr lang="en-US" altLang="zh-CN" sz="2000" b="1" dirty="0">
                <a:latin typeface="Times New Roman" panose="02020603050405020304" pitchFamily="18" charset="0"/>
                <a:cs typeface="Times New Roman" panose="02020603050405020304" pitchFamily="18" charset="0"/>
              </a:rPr>
              <a:t>APP</a:t>
            </a:r>
            <a:r>
              <a:rPr lang="zh-CN" altLang="en-US" sz="2000" b="1" dirty="0">
                <a:latin typeface="Times New Roman" panose="02020603050405020304" pitchFamily="18" charset="0"/>
                <a:cs typeface="Times New Roman" panose="02020603050405020304" pitchFamily="18" charset="0"/>
              </a:rPr>
              <a:t>运营者，有理由相信，如果把</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作为一个优惠套装，应该可以刺激两者的销量。</a:t>
            </a:r>
            <a:endParaRPr lang="en-US" altLang="zh-CN" sz="2000" b="1" dirty="0">
              <a:latin typeface="Times New Roman" panose="02020603050405020304" pitchFamily="18" charset="0"/>
              <a:cs typeface="Times New Roman" panose="02020603050405020304" pitchFamily="18" charset="0"/>
            </a:endParaRPr>
          </a:p>
          <a:p>
            <a:pPr marL="342900" indent="-342900" algn="just">
              <a:spcBef>
                <a:spcPts val="600"/>
              </a:spcBef>
              <a:buSzPct val="75000"/>
              <a:buFont typeface="Wingdings" panose="05000000000000000000" pitchFamily="2" charset="2"/>
              <a:buChar char="l"/>
            </a:pPr>
            <a:r>
              <a:rPr lang="zh-CN" altLang="en-US" sz="2000" b="1" dirty="0"/>
              <a:t>“频繁项集”组合的项与项之间，存在着购买意向的“关联”。</a:t>
            </a:r>
          </a:p>
        </p:txBody>
      </p:sp>
      <p:graphicFrame>
        <p:nvGraphicFramePr>
          <p:cNvPr id="7" name="表格 6">
            <a:extLst>
              <a:ext uri="{FF2B5EF4-FFF2-40B4-BE49-F238E27FC236}">
                <a16:creationId xmlns:a16="http://schemas.microsoft.com/office/drawing/2014/main" id="{B62CF16B-B0DE-419A-BF1F-718EC8A59911}"/>
              </a:ext>
            </a:extLst>
          </p:cNvPr>
          <p:cNvGraphicFramePr>
            <a:graphicFrameLocks noGrp="1"/>
          </p:cNvGraphicFramePr>
          <p:nvPr>
            <p:extLst>
              <p:ext uri="{D42A27DB-BD31-4B8C-83A1-F6EECF244321}">
                <p14:modId xmlns:p14="http://schemas.microsoft.com/office/powerpoint/2010/main" val="5642407"/>
              </p:ext>
            </p:extLst>
          </p:nvPr>
        </p:nvGraphicFramePr>
        <p:xfrm>
          <a:off x="5436096" y="1219396"/>
          <a:ext cx="3454792" cy="4114800"/>
        </p:xfrm>
        <a:graphic>
          <a:graphicData uri="http://schemas.openxmlformats.org/drawingml/2006/table">
            <a:tbl>
              <a:tblPr firstRow="1" firstCol="1" bandRow="1">
                <a:tableStyleId>{5C22544A-7EE6-4342-B048-85BDC9FD1C3A}</a:tableStyleId>
              </a:tblPr>
              <a:tblGrid>
                <a:gridCol w="1201667">
                  <a:extLst>
                    <a:ext uri="{9D8B030D-6E8A-4147-A177-3AD203B41FA5}">
                      <a16:colId xmlns:a16="http://schemas.microsoft.com/office/drawing/2014/main" val="3018571454"/>
                    </a:ext>
                  </a:extLst>
                </a:gridCol>
                <a:gridCol w="2253125">
                  <a:extLst>
                    <a:ext uri="{9D8B030D-6E8A-4147-A177-3AD203B41FA5}">
                      <a16:colId xmlns:a16="http://schemas.microsoft.com/office/drawing/2014/main" val="651702982"/>
                    </a:ext>
                  </a:extLst>
                </a:gridCol>
              </a:tblGrid>
              <a:tr h="0">
                <a:tc>
                  <a:txBody>
                    <a:bodyPr/>
                    <a:lstStyle/>
                    <a:p>
                      <a:pPr indent="127000" algn="ctr" latinLnBrk="1">
                        <a:lnSpc>
                          <a:spcPct val="150000"/>
                        </a:lnSpc>
                        <a:spcAft>
                          <a:spcPts val="0"/>
                        </a:spcAft>
                      </a:pPr>
                      <a:r>
                        <a:rPr lang="zh-CN" altLang="en-US" sz="1800" b="1" kern="100" dirty="0">
                          <a:solidFill>
                            <a:schemeClr val="tx1"/>
                          </a:solidFill>
                          <a:effectLst/>
                          <a:latin typeface="宋体" panose="02010600030101010101" pitchFamily="2" charset="-122"/>
                          <a:ea typeface="宋体" panose="02010600030101010101" pitchFamily="2" charset="-122"/>
                        </a:rPr>
                        <a:t>事务</a:t>
                      </a:r>
                      <a:r>
                        <a:rPr lang="en-US" altLang="zh-CN" sz="1800" b="1" kern="100" dirty="0">
                          <a:solidFill>
                            <a:schemeClr val="tx1"/>
                          </a:solidFill>
                          <a:effectLst/>
                          <a:latin typeface="宋体" panose="02010600030101010101" pitchFamily="2" charset="-122"/>
                          <a:ea typeface="宋体" panose="02010600030101010101" pitchFamily="2" charset="-122"/>
                        </a:rPr>
                        <a:t>ID</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zh-CN" altLang="en-US" sz="1800" b="1" kern="100" dirty="0">
                          <a:solidFill>
                            <a:schemeClr val="tx1"/>
                          </a:solidFill>
                          <a:effectLst/>
                          <a:latin typeface="宋体" panose="02010600030101010101" pitchFamily="2" charset="-122"/>
                          <a:ea typeface="宋体" panose="02010600030101010101" pitchFamily="2" charset="-122"/>
                        </a:rPr>
                        <a:t>购买</a:t>
                      </a:r>
                      <a:r>
                        <a:rPr lang="zh-CN" sz="1800" b="1" kern="100" dirty="0">
                          <a:solidFill>
                            <a:schemeClr val="tx1"/>
                          </a:solidFill>
                          <a:effectLst/>
                          <a:latin typeface="宋体" panose="02010600030101010101" pitchFamily="2" charset="-122"/>
                          <a:ea typeface="宋体" panose="02010600030101010101" pitchFamily="2" charset="-122"/>
                        </a:rPr>
                        <a:t>产品清单</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15891640"/>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A</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5</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2344594"/>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B</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4</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19458083"/>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C</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27721256"/>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D</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4</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62337410"/>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E</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4653073"/>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F</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48448538"/>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G</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83313847"/>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H</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5</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75743964"/>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I</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08870133"/>
                  </a:ext>
                </a:extLst>
              </a:tr>
            </a:tbl>
          </a:graphicData>
        </a:graphic>
      </p:graphicFrame>
      <p:sp>
        <p:nvSpPr>
          <p:cNvPr id="8" name="矩形 7">
            <a:extLst>
              <a:ext uri="{FF2B5EF4-FFF2-40B4-BE49-F238E27FC236}">
                <a16:creationId xmlns:a16="http://schemas.microsoft.com/office/drawing/2014/main" id="{F690F71C-3D99-4163-BABC-1C4E6C931E32}"/>
              </a:ext>
            </a:extLst>
          </p:cNvPr>
          <p:cNvSpPr/>
          <p:nvPr/>
        </p:nvSpPr>
        <p:spPr>
          <a:xfrm>
            <a:off x="5436096" y="836712"/>
            <a:ext cx="3454793" cy="369332"/>
          </a:xfrm>
          <a:prstGeom prst="rect">
            <a:avLst/>
          </a:prstGeom>
        </p:spPr>
        <p:txBody>
          <a:bodyPr wrap="none">
            <a:spAutoFit/>
          </a:bodyPr>
          <a:lstStyle/>
          <a:p>
            <a:pPr indent="304800" algn="ctr">
              <a:spcAft>
                <a:spcPts val="0"/>
              </a:spcAft>
            </a:pPr>
            <a:r>
              <a:rPr lang="zh-CN" altLang="zh-CN" b="1" kern="100" dirty="0" smtClean="0">
                <a:latin typeface="Times New Roman" panose="02020603050405020304" pitchFamily="18" charset="0"/>
                <a:cs typeface="Times New Roman" panose="02020603050405020304" pitchFamily="18" charset="0"/>
              </a:rPr>
              <a:t>表 </a:t>
            </a:r>
            <a:r>
              <a:rPr lang="en-US" altLang="zh-CN" b="1" kern="100" dirty="0" smtClean="0">
                <a:latin typeface="Times New Roman" panose="02020603050405020304" pitchFamily="18" charset="0"/>
                <a:cs typeface="Times New Roman" panose="02020603050405020304" pitchFamily="18" charset="0"/>
              </a:rPr>
              <a:t>4‑1 </a:t>
            </a:r>
            <a:r>
              <a:rPr lang="zh-CN" altLang="en-US" b="1" kern="100" dirty="0" smtClean="0">
                <a:latin typeface="Times New Roman" panose="02020603050405020304" pitchFamily="18" charset="0"/>
                <a:cs typeface="Times New Roman" panose="02020603050405020304" pitchFamily="18" charset="0"/>
              </a:rPr>
              <a:t>电商产品</a:t>
            </a:r>
            <a:r>
              <a:rPr lang="zh-CN" altLang="zh-CN" b="1" kern="100" dirty="0" smtClean="0">
                <a:latin typeface="Times New Roman" panose="02020603050405020304" pitchFamily="18" charset="0"/>
                <a:cs typeface="Times New Roman" panose="02020603050405020304" pitchFamily="18" charset="0"/>
              </a:rPr>
              <a:t>购买事务列表</a:t>
            </a:r>
            <a:endParaRPr lang="zh-CN" altLang="zh-CN" b="1" kern="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48973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76E9A32B-63B5-4AE4-B23A-9C44ED6F7AD2}"/>
                  </a:ext>
                </a:extLst>
              </p:cNvPr>
              <p:cNvSpPr txBox="1"/>
              <p:nvPr/>
            </p:nvSpPr>
            <p:spPr>
              <a:xfrm>
                <a:off x="683568" y="1368931"/>
                <a:ext cx="8280920" cy="5332294"/>
              </a:xfrm>
              <a:prstGeom prst="rect">
                <a:avLst/>
              </a:prstGeom>
              <a:noFill/>
            </p:spPr>
            <p:txBody>
              <a:bodyPr wrap="square" rtlCol="0" anchor="t">
                <a:spAutoFit/>
              </a:bodyPr>
              <a:lstStyle/>
              <a:p>
                <a:pPr>
                  <a:spcBef>
                    <a:spcPts val="600"/>
                  </a:spcBef>
                  <a:buSzPct val="75000"/>
                </a:pPr>
                <a:r>
                  <a:rPr lang="en-US" altLang="zh-CN" sz="2400" b="1" dirty="0"/>
                  <a:t>4. </a:t>
                </a:r>
                <a:r>
                  <a:rPr lang="zh-CN" altLang="en-US" sz="2400" b="1" dirty="0"/>
                  <a:t>支持度和置信度</a:t>
                </a:r>
                <a:endParaRPr lang="en-US" altLang="zh-CN" sz="2400" b="1" dirty="0"/>
              </a:p>
              <a:p>
                <a:pPr marL="360363" algn="just">
                  <a:spcBef>
                    <a:spcPts val="600"/>
                  </a:spcBef>
                  <a:buSzPct val="75000"/>
                </a:pPr>
                <a:r>
                  <a:rPr lang="zh-CN" altLang="zh-CN" sz="2000" b="1" dirty="0">
                    <a:latin typeface="Times New Roman" panose="02020603050405020304" pitchFamily="18" charset="0"/>
                    <a:cs typeface="Times New Roman" panose="02020603050405020304" pitchFamily="18" charset="0"/>
                  </a:rPr>
                  <a:t>在进行算法分析之前，我们先了解两个重要的概念：支持度（</a:t>
                </a:r>
                <a:r>
                  <a:rPr lang="en-US" altLang="zh-CN" sz="2000" b="1" dirty="0">
                    <a:latin typeface="Times New Roman" panose="02020603050405020304" pitchFamily="18" charset="0"/>
                    <a:cs typeface="Times New Roman" panose="02020603050405020304" pitchFamily="18" charset="0"/>
                  </a:rPr>
                  <a:t>Support</a:t>
                </a:r>
                <a:r>
                  <a:rPr lang="zh-CN" altLang="zh-CN" sz="2000" b="1" dirty="0">
                    <a:latin typeface="Times New Roman" panose="02020603050405020304" pitchFamily="18" charset="0"/>
                    <a:cs typeface="Times New Roman" panose="02020603050405020304" pitchFamily="18" charset="0"/>
                  </a:rPr>
                  <a:t>）和置信度（</a:t>
                </a:r>
                <a:r>
                  <a:rPr lang="en-US" altLang="zh-CN" sz="2000" b="1" dirty="0">
                    <a:latin typeface="Times New Roman" panose="02020603050405020304" pitchFamily="18" charset="0"/>
                    <a:cs typeface="Times New Roman" panose="02020603050405020304" pitchFamily="18" charset="0"/>
                  </a:rPr>
                  <a:t>Confidence</a:t>
                </a:r>
                <a:r>
                  <a:rPr lang="zh-CN" altLang="zh-CN" sz="2000" b="1" dirty="0">
                    <a:latin typeface="Times New Roman" panose="02020603050405020304" pitchFamily="18" charset="0"/>
                    <a:cs typeface="Times New Roman" panose="02020603050405020304" pitchFamily="18" charset="0"/>
                  </a:rPr>
                  <a:t>）。支持度衡量规则在数据库中出现的频率，置信度衡量规则的强弱程度。</a:t>
                </a:r>
                <a:endParaRPr lang="en-US" altLang="zh-CN" sz="2000" b="1" dirty="0">
                  <a:latin typeface="Times New Roman" panose="02020603050405020304" pitchFamily="18" charset="0"/>
                  <a:cs typeface="Times New Roman" panose="02020603050405020304" pitchFamily="18" charset="0"/>
                </a:endParaRPr>
              </a:p>
              <a:p>
                <a:pPr marL="646113" indent="-285750" algn="just">
                  <a:spcBef>
                    <a:spcPts val="600"/>
                  </a:spcBef>
                  <a:buSzPct val="75000"/>
                  <a:buFont typeface="Wingdings" panose="05000000000000000000" pitchFamily="2" charset="2"/>
                  <a:buChar char="ü"/>
                </a:pPr>
                <a:r>
                  <a:rPr lang="zh-CN" altLang="en-US" sz="2000" b="1" dirty="0">
                    <a:solidFill>
                      <a:srgbClr val="C00000"/>
                    </a:solidFill>
                    <a:latin typeface="Times New Roman" panose="02020603050405020304" pitchFamily="18" charset="0"/>
                    <a:cs typeface="Times New Roman" panose="02020603050405020304" pitchFamily="18" charset="0"/>
                  </a:rPr>
                  <a:t>支持度：</a:t>
                </a:r>
                <a:r>
                  <a:rPr lang="zh-CN" altLang="en-US" sz="2000" b="1" dirty="0">
                    <a:latin typeface="Times New Roman" panose="02020603050405020304" pitchFamily="18" charset="0"/>
                    <a:cs typeface="Times New Roman" panose="02020603050405020304" pitchFamily="18" charset="0"/>
                  </a:rPr>
                  <a:t>事务集</a:t>
                </a:r>
                <a:r>
                  <a:rPr lang="en-US" altLang="zh-CN" sz="2000" b="1" dirty="0">
                    <a:latin typeface="Times New Roman" panose="02020603050405020304" pitchFamily="18" charset="0"/>
                    <a:cs typeface="Times New Roman" panose="02020603050405020304" pitchFamily="18" charset="0"/>
                  </a:rPr>
                  <a:t>D</a:t>
                </a:r>
                <a:r>
                  <a:rPr lang="zh-CN" altLang="en-US" sz="2000" b="1" dirty="0">
                    <a:latin typeface="Times New Roman" panose="02020603050405020304" pitchFamily="18" charset="0"/>
                    <a:cs typeface="Times New Roman" panose="02020603050405020304" pitchFamily="18" charset="0"/>
                  </a:rPr>
                  <a:t>中，项目</a:t>
                </a:r>
                <a:r>
                  <a:rPr lang="en-US" altLang="zh-CN" sz="2000" b="1" dirty="0">
                    <a:latin typeface="Times New Roman" panose="02020603050405020304" pitchFamily="18" charset="0"/>
                    <a:cs typeface="Times New Roman" panose="02020603050405020304" pitchFamily="18" charset="0"/>
                  </a:rPr>
                  <a:t>X</a:t>
                </a:r>
                <a:r>
                  <a:rPr lang="zh-CN" altLang="en-US" sz="2000" b="1" dirty="0">
                    <a:latin typeface="Times New Roman" panose="02020603050405020304" pitchFamily="18" charset="0"/>
                    <a:cs typeface="Times New Roman" panose="02020603050405020304" pitchFamily="18" charset="0"/>
                  </a:rPr>
                  <a:t>和项目</a:t>
                </a:r>
                <a:r>
                  <a:rPr lang="en-US" altLang="zh-CN" sz="2000" b="1" dirty="0">
                    <a:latin typeface="Times New Roman" panose="02020603050405020304" pitchFamily="18" charset="0"/>
                    <a:cs typeface="Times New Roman" panose="02020603050405020304" pitchFamily="18" charset="0"/>
                  </a:rPr>
                  <a:t>Y</a:t>
                </a:r>
                <a:r>
                  <a:rPr lang="zh-CN" altLang="en-US" sz="2000" b="1" dirty="0">
                    <a:latin typeface="Times New Roman" panose="02020603050405020304" pitchFamily="18" charset="0"/>
                    <a:cs typeface="Times New Roman" panose="02020603050405020304" pitchFamily="18" charset="0"/>
                  </a:rPr>
                  <a:t>同时出现的概率，数学表达式为：</a:t>
                </a:r>
                <a:endParaRPr lang="en-US" altLang="zh-CN" sz="2000" b="1" dirty="0">
                  <a:latin typeface="Times New Roman" panose="02020603050405020304" pitchFamily="18" charset="0"/>
                  <a:cs typeface="Times New Roman" panose="02020603050405020304" pitchFamily="18" charset="0"/>
                </a:endParaRPr>
              </a:p>
              <a:p>
                <a:pPr marL="646113" indent="-285750" algn="just">
                  <a:spcBef>
                    <a:spcPts val="600"/>
                  </a:spcBef>
                  <a:buSzPct val="75000"/>
                  <a:buFont typeface="Wingdings" panose="05000000000000000000" pitchFamily="2" charset="2"/>
                  <a:buChar char="ü"/>
                </a:pPr>
                <a:endParaRPr lang="en-US" altLang="zh-CN" sz="2000" b="1" dirty="0">
                  <a:latin typeface="Times New Roman" panose="02020603050405020304" pitchFamily="18" charset="0"/>
                  <a:cs typeface="Times New Roman" panose="02020603050405020304" pitchFamily="18" charset="0"/>
                </a:endParaRPr>
              </a:p>
              <a:p>
                <a:pPr marL="360363" algn="just">
                  <a:spcBef>
                    <a:spcPts val="600"/>
                  </a:spcBef>
                  <a:buSzPct val="75000"/>
                </a:pPr>
                <a:endParaRPr lang="en-US" altLang="zh-CN" sz="2000" b="1" dirty="0">
                  <a:latin typeface="Times New Roman" panose="02020603050405020304" pitchFamily="18" charset="0"/>
                  <a:cs typeface="Times New Roman" panose="02020603050405020304" pitchFamily="18" charset="0"/>
                </a:endParaRPr>
              </a:p>
              <a:p>
                <a:pPr marL="360363" algn="just">
                  <a:spcBef>
                    <a:spcPts val="600"/>
                  </a:spcBef>
                  <a:buSzPct val="75000"/>
                </a:pPr>
                <a:r>
                  <a:rPr lang="zh-CN" altLang="en-US" sz="2000" b="1" dirty="0">
                    <a:latin typeface="Times New Roman" panose="02020603050405020304" pitchFamily="18" charset="0"/>
                    <a:cs typeface="Times New Roman" panose="02020603050405020304" pitchFamily="18" charset="0"/>
                  </a:rPr>
                  <a:t>例如：表 </a:t>
                </a:r>
                <a:r>
                  <a:rPr lang="en-US" altLang="zh-CN" sz="2000" b="1" kern="100" dirty="0">
                    <a:latin typeface="Times New Roman" panose="02020603050405020304" pitchFamily="18" charset="0"/>
                    <a:cs typeface="Times New Roman" panose="02020603050405020304" pitchFamily="18" charset="0"/>
                  </a:rPr>
                  <a:t>4‑1</a:t>
                </a:r>
                <a:r>
                  <a:rPr lang="zh-CN" altLang="en-US" sz="2000" b="1" dirty="0">
                    <a:latin typeface="Times New Roman" panose="02020603050405020304" pitchFamily="18" charset="0"/>
                    <a:cs typeface="Times New Roman" panose="02020603050405020304" pitchFamily="18" charset="0"/>
                  </a:rPr>
                  <a:t>中，事务个数为</a:t>
                </a:r>
                <a:r>
                  <a:rPr lang="en-US" altLang="zh-CN" sz="2000" b="1" dirty="0">
                    <a:latin typeface="Times New Roman" panose="02020603050405020304" pitchFamily="18" charset="0"/>
                    <a:cs typeface="Times New Roman" panose="02020603050405020304" pitchFamily="18" charset="0"/>
                  </a:rPr>
                  <a:t>9</a:t>
                </a:r>
                <a:r>
                  <a:rPr lang="zh-CN" altLang="en-US" sz="2000" b="1" dirty="0">
                    <a:latin typeface="Times New Roman" panose="02020603050405020304" pitchFamily="18" charset="0"/>
                    <a:cs typeface="Times New Roman" panose="02020603050405020304" pitchFamily="18" charset="0"/>
                  </a:rPr>
                  <a:t>，项目</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和</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同时发生的事务个数为</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，则有：</a:t>
                </a:r>
                <a:endParaRPr lang="en-US" altLang="zh-CN" sz="2000" b="1" dirty="0">
                  <a:latin typeface="Times New Roman" panose="02020603050405020304" pitchFamily="18" charset="0"/>
                  <a:cs typeface="Times New Roman" panose="02020603050405020304" pitchFamily="18" charset="0"/>
                </a:endParaRPr>
              </a:p>
              <a:p>
                <a:pPr marL="360363" algn="just">
                  <a:spcBef>
                    <a:spcPts val="600"/>
                  </a:spcBef>
                  <a:buSzPct val="75000"/>
                </a:pPr>
                <a14:m>
                  <m:oMathPara xmlns:m="http://schemas.openxmlformats.org/officeDocument/2006/math">
                    <m:oMathParaPr>
                      <m:jc m:val="centerGroup"/>
                    </m:oMathParaPr>
                    <m:oMath xmlns:m="http://schemas.openxmlformats.org/officeDocument/2006/math">
                      <m:r>
                        <m:rPr>
                          <m:sty m:val="p"/>
                        </m:rPr>
                        <a:rPr lang="en-US" altLang="zh-CN" sz="2000" smtClean="0">
                          <a:latin typeface="Cambria Math" panose="02040503050406030204" pitchFamily="18" charset="0"/>
                        </a:rPr>
                        <m:t>Support</m:t>
                      </m:r>
                      <m:d>
                        <m:dPr>
                          <m:ctrlPr>
                            <a:rPr lang="en-US" altLang="zh-CN" sz="2000" i="1">
                              <a:latin typeface="Cambria Math" panose="02040503050406030204" pitchFamily="18" charset="0"/>
                            </a:rPr>
                          </m:ctrlPr>
                        </m:dPr>
                        <m:e>
                          <m:r>
                            <a:rPr lang="en-US" altLang="zh-CN" sz="2000">
                              <a:latin typeface="Cambria Math" panose="02040503050406030204" pitchFamily="18" charset="0"/>
                            </a:rPr>
                            <m:t>𝑋</m:t>
                          </m:r>
                          <m:r>
                            <a:rPr lang="en-US" altLang="zh-CN" sz="2000">
                              <a:latin typeface="Cambria Math" panose="02040503050406030204" pitchFamily="18" charset="0"/>
                            </a:rPr>
                            <m:t>→</m:t>
                          </m:r>
                          <m:r>
                            <a:rPr lang="en-US" altLang="zh-CN" sz="2000">
                              <a:latin typeface="Cambria Math" panose="02040503050406030204" pitchFamily="18" charset="0"/>
                            </a:rPr>
                            <m:t>𝑌</m:t>
                          </m:r>
                        </m:e>
                      </m:d>
                      <m:r>
                        <a:rPr lang="en-US" altLang="zh-CN" sz="2000">
                          <a:latin typeface="Cambria Math" panose="02040503050406030204" pitchFamily="18" charset="0"/>
                        </a:rPr>
                        <m:t>=</m:t>
                      </m:r>
                      <m:f>
                        <m:fPr>
                          <m:ctrlPr>
                            <a:rPr lang="en-US" altLang="zh-CN" sz="2000" i="1" smtClean="0">
                              <a:latin typeface="Cambria Math" panose="02040503050406030204" pitchFamily="18" charset="0"/>
                            </a:rPr>
                          </m:ctrlPr>
                        </m:fPr>
                        <m:num>
                          <m:r>
                            <a:rPr lang="en-US" altLang="zh-CN" sz="2000" b="0" i="1" smtClean="0">
                              <a:latin typeface="Cambria Math" panose="02040503050406030204" pitchFamily="18" charset="0"/>
                            </a:rPr>
                            <m:t>4</m:t>
                          </m:r>
                        </m:num>
                        <m:den>
                          <m:r>
                            <a:rPr lang="en-US" altLang="zh-CN" sz="2000" b="0" i="1" smtClean="0">
                              <a:latin typeface="Cambria Math" panose="02040503050406030204" pitchFamily="18" charset="0"/>
                            </a:rPr>
                            <m:t>9</m:t>
                          </m:r>
                        </m:den>
                      </m:f>
                    </m:oMath>
                  </m:oMathPara>
                </a14:m>
                <a:endParaRPr lang="en-US" altLang="zh-CN" sz="2000" b="1" dirty="0">
                  <a:latin typeface="Times New Roman" panose="02020603050405020304" pitchFamily="18" charset="0"/>
                  <a:cs typeface="Times New Roman" panose="02020603050405020304" pitchFamily="18" charset="0"/>
                </a:endParaRPr>
              </a:p>
              <a:p>
                <a:pPr marL="360363" algn="just">
                  <a:spcBef>
                    <a:spcPts val="600"/>
                  </a:spcBef>
                  <a:buSzPct val="75000"/>
                </a:pPr>
                <a:r>
                  <a:rPr lang="zh-CN" altLang="en-US" sz="2000" b="1" dirty="0">
                    <a:latin typeface="Times New Roman" panose="02020603050405020304" pitchFamily="18" charset="0"/>
                    <a:cs typeface="Times New Roman" panose="02020603050405020304" pitchFamily="18" charset="0"/>
                  </a:rPr>
                  <a:t>即，同时购买项目</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a:t>
                </a:r>
                <a:r>
                  <a:rPr lang="zh-CN" altLang="en-US" sz="2000" b="1" dirty="0" smtClean="0">
                    <a:latin typeface="Times New Roman" panose="02020603050405020304" pitchFamily="18" charset="0"/>
                    <a:cs typeface="Times New Roman" panose="02020603050405020304" pitchFamily="18" charset="0"/>
                  </a:rPr>
                  <a:t>“尿不湿”</a:t>
                </a:r>
                <a:r>
                  <a:rPr lang="zh-CN" altLang="en-US" sz="2000" b="1" dirty="0">
                    <a:latin typeface="Times New Roman" panose="02020603050405020304" pitchFamily="18" charset="0"/>
                    <a:cs typeface="Times New Roman" panose="02020603050405020304" pitchFamily="18" charset="0"/>
                  </a:rPr>
                  <a:t>）和项目</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a:t>
                </a:r>
                <a:r>
                  <a:rPr lang="zh-CN" altLang="en-US" sz="2000" b="1" dirty="0" smtClean="0">
                    <a:latin typeface="Times New Roman" panose="02020603050405020304" pitchFamily="18" charset="0"/>
                    <a:cs typeface="Times New Roman" panose="02020603050405020304" pitchFamily="18" charset="0"/>
                  </a:rPr>
                  <a:t>“啤酒”</a:t>
                </a:r>
                <a:r>
                  <a:rPr lang="zh-CN" altLang="en-US" sz="2000" b="1" dirty="0">
                    <a:latin typeface="Times New Roman" panose="02020603050405020304" pitchFamily="18" charset="0"/>
                    <a:cs typeface="Times New Roman" panose="02020603050405020304" pitchFamily="18" charset="0"/>
                  </a:rPr>
                  <a:t>）的支持度为</a:t>
                </a:r>
                <a:r>
                  <a:rPr lang="en-US" altLang="zh-CN" sz="2000" b="1" dirty="0">
                    <a:latin typeface="Times New Roman" panose="02020603050405020304" pitchFamily="18" charset="0"/>
                    <a:cs typeface="Times New Roman" panose="02020603050405020304" pitchFamily="18" charset="0"/>
                  </a:rPr>
                  <a:t>4/9</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44.4%</a:t>
                </a:r>
                <a:r>
                  <a:rPr lang="zh-CN" altLang="en-US" sz="2000" b="1" dirty="0">
                    <a:latin typeface="Times New Roman" panose="02020603050405020304" pitchFamily="18" charset="0"/>
                    <a:cs typeface="Times New Roman" panose="02020603050405020304" pitchFamily="18" charset="0"/>
                  </a:rPr>
                  <a:t>）。</a:t>
                </a:r>
                <a:endParaRPr lang="zh-CN" altLang="zh-CN" sz="2000" b="1" dirty="0">
                  <a:latin typeface="Times New Roman" panose="02020603050405020304" pitchFamily="18" charset="0"/>
                  <a:cs typeface="Times New Roman" panose="02020603050405020304" pitchFamily="18" charset="0"/>
                </a:endParaRPr>
              </a:p>
              <a:p>
                <a:pPr marL="342900" indent="-342900">
                  <a:spcBef>
                    <a:spcPts val="600"/>
                  </a:spcBef>
                  <a:buSzPct val="75000"/>
                  <a:buFont typeface="Wingdings" panose="05000000000000000000" pitchFamily="2" charset="2"/>
                  <a:buChar char="l"/>
                </a:pPr>
                <a:endParaRPr lang="zh-CN" altLang="en-US" sz="2400" dirty="0"/>
              </a:p>
            </p:txBody>
          </p:sp>
        </mc:Choice>
        <mc:Fallback xmlns="">
          <p:sp>
            <p:nvSpPr>
              <p:cNvPr id="6" name="文本框 5">
                <a:extLst>
                  <a:ext uri="{FF2B5EF4-FFF2-40B4-BE49-F238E27FC236}">
                    <a16:creationId xmlns:a16="http://schemas.microsoft.com/office/drawing/2014/main" id="{76E9A32B-63B5-4AE4-B23A-9C44ED6F7AD2}"/>
                  </a:ext>
                </a:extLst>
              </p:cNvPr>
              <p:cNvSpPr txBox="1">
                <a:spLocks noRot="1" noChangeAspect="1" noMove="1" noResize="1" noEditPoints="1" noAdjustHandles="1" noChangeArrowheads="1" noChangeShapeType="1" noTextEdit="1"/>
              </p:cNvSpPr>
              <p:nvPr/>
            </p:nvSpPr>
            <p:spPr>
              <a:xfrm>
                <a:off x="683568" y="1368931"/>
                <a:ext cx="8280920" cy="5332294"/>
              </a:xfrm>
              <a:prstGeom prst="rect">
                <a:avLst/>
              </a:prstGeom>
              <a:blipFill>
                <a:blip r:embed="rId3"/>
                <a:stretch>
                  <a:fillRect l="-1104" t="-1373" r="-73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CA6CC361-1338-47AA-9A51-547DEE666F87}"/>
                  </a:ext>
                </a:extLst>
              </p:cNvPr>
              <p:cNvSpPr txBox="1"/>
              <p:nvPr/>
            </p:nvSpPr>
            <p:spPr>
              <a:xfrm>
                <a:off x="3059832" y="3573016"/>
                <a:ext cx="4135619" cy="486993"/>
              </a:xfrm>
              <a:prstGeom prst="rect">
                <a:avLst/>
              </a:prstGeom>
              <a:noFill/>
            </p:spPr>
            <p:txBody>
              <a:bodyPr wrap="none" lIns="0" tIns="0" rIns="0" bIns="0" rtlCol="0">
                <a:spAutoFit/>
              </a:bodyPr>
              <a:lstStyle/>
              <a:p>
                <a14:m>
                  <m:oMath xmlns:m="http://schemas.openxmlformats.org/officeDocument/2006/math">
                    <m:r>
                      <m:rPr>
                        <m:sty m:val="p"/>
                      </m:rPr>
                      <a:rPr lang="en-US" altLang="zh-CN" sz="2000" smtClean="0">
                        <a:latin typeface="Cambria Math" panose="02040503050406030204" pitchFamily="18" charset="0"/>
                      </a:rPr>
                      <m:t>Support</m:t>
                    </m:r>
                    <m:d>
                      <m:dPr>
                        <m:ctrlPr>
                          <a:rPr lang="en-US" altLang="zh-CN" sz="2000" i="1">
                            <a:latin typeface="Cambria Math" panose="02040503050406030204" pitchFamily="18" charset="0"/>
                          </a:rPr>
                        </m:ctrlPr>
                      </m:dPr>
                      <m:e>
                        <m:r>
                          <a:rPr lang="en-US" altLang="zh-CN" sz="2000">
                            <a:latin typeface="Cambria Math" panose="02040503050406030204" pitchFamily="18" charset="0"/>
                          </a:rPr>
                          <m:t>𝑋</m:t>
                        </m:r>
                        <m:r>
                          <a:rPr lang="en-US" altLang="zh-CN" sz="2000">
                            <a:latin typeface="Cambria Math" panose="02040503050406030204" pitchFamily="18" charset="0"/>
                          </a:rPr>
                          <m:t>→</m:t>
                        </m:r>
                        <m:r>
                          <a:rPr lang="en-US" altLang="zh-CN" sz="2000">
                            <a:latin typeface="Cambria Math" panose="02040503050406030204" pitchFamily="18" charset="0"/>
                          </a:rPr>
                          <m:t>𝑌</m:t>
                        </m:r>
                      </m:e>
                    </m:d>
                    <m:r>
                      <a:rPr lang="en-US" altLang="zh-CN" sz="2000">
                        <a:latin typeface="Cambria Math" panose="02040503050406030204" pitchFamily="18" charset="0"/>
                      </a:rPr>
                      <m:t>=</m:t>
                    </m:r>
                    <m:r>
                      <a:rPr lang="en-US" altLang="zh-CN" sz="2000">
                        <a:latin typeface="Cambria Math" panose="02040503050406030204" pitchFamily="18" charset="0"/>
                      </a:rPr>
                      <m:t>𝑃𝑟𝑜</m:t>
                    </m:r>
                  </m:oMath>
                </a14:m>
                <a:r>
                  <a:rPr lang="zh-CN" altLang="en-US" sz="2000" dirty="0">
                    <a:latin typeface="Cambria Math" panose="02040503050406030204" pitchFamily="18" charset="0"/>
                  </a:rPr>
                  <a:t>（</a:t>
                </a:r>
                <a:r>
                  <a:rPr lang="en-US" altLang="zh-CN" sz="2000" dirty="0">
                    <a:latin typeface="Cambria Math" panose="02040503050406030204" pitchFamily="18" charset="0"/>
                  </a:rPr>
                  <a:t>X</a:t>
                </a:r>
                <a14:m>
                  <m:oMath xmlns:m="http://schemas.openxmlformats.org/officeDocument/2006/math">
                    <m:r>
                      <a:rPr lang="en-US" altLang="zh-CN" sz="2000" i="1" smtClean="0">
                        <a:latin typeface="Cambria Math" panose="02040503050406030204" pitchFamily="18" charset="0"/>
                        <a:ea typeface="Cambria Math" panose="02040503050406030204" pitchFamily="18" charset="0"/>
                      </a:rPr>
                      <m:t>∪</m:t>
                    </m:r>
                  </m:oMath>
                </a14:m>
                <a:r>
                  <a:rPr lang="en-US" altLang="zh-CN" sz="2000" dirty="0">
                    <a:latin typeface="Cambria Math" panose="02040503050406030204" pitchFamily="18" charset="0"/>
                  </a:rPr>
                  <a:t>Y</a:t>
                </a:r>
                <a:r>
                  <a:rPr lang="zh-CN" altLang="en-US" sz="2000" dirty="0">
                    <a:latin typeface="Cambria Math" panose="02040503050406030204" pitchFamily="18" charset="0"/>
                  </a:rPr>
                  <a:t>）</a:t>
                </a:r>
                <a:r>
                  <a:rPr lang="en-US" altLang="zh-CN" sz="2000" b="0" dirty="0">
                    <a:ea typeface="Cambria Math" panose="02040503050406030204" pitchFamily="18" charset="0"/>
                  </a:rPr>
                  <a:t>=</a:t>
                </a:r>
                <a14:m>
                  <m:oMath xmlns:m="http://schemas.openxmlformats.org/officeDocument/2006/math">
                    <m:f>
                      <m:fPr>
                        <m:ctrlPr>
                          <a:rPr lang="en-US" altLang="zh-CN" sz="2000" i="1">
                            <a:latin typeface="Cambria Math" panose="02040503050406030204" pitchFamily="18" charset="0"/>
                          </a:rPr>
                        </m:ctrlPr>
                      </m:fPr>
                      <m:num>
                        <m:r>
                          <a:rPr lang="en-US" altLang="zh-CN" sz="2000" b="0" i="0" smtClean="0">
                            <a:latin typeface="Cambria Math" panose="02040503050406030204" pitchFamily="18" charset="0"/>
                          </a:rPr>
                          <m:t>|</m:t>
                        </m:r>
                        <m:r>
                          <m:rPr>
                            <m:sty m:val="p"/>
                          </m:rPr>
                          <a:rPr lang="en-US" altLang="zh-CN" sz="2000" b="0" i="0" smtClean="0">
                            <a:latin typeface="Cambria Math" panose="02040503050406030204" pitchFamily="18" charset="0"/>
                          </a:rPr>
                          <m:t>X</m:t>
                        </m:r>
                        <m:r>
                          <a:rPr lang="en-US" altLang="zh-CN" sz="2000" i="1">
                            <a:latin typeface="Cambria Math" panose="02040503050406030204" pitchFamily="18" charset="0"/>
                            <a:ea typeface="Cambria Math" panose="02040503050406030204" pitchFamily="18" charset="0"/>
                          </a:rPr>
                          <m:t>∪</m:t>
                        </m:r>
                        <m:r>
                          <m:rPr>
                            <m:sty m:val="p"/>
                          </m:rPr>
                          <a:rPr lang="en-US" altLang="zh-CN" sz="2000" b="0" i="0" smtClean="0">
                            <a:latin typeface="Cambria Math" panose="02040503050406030204" pitchFamily="18" charset="0"/>
                          </a:rPr>
                          <m:t>Y</m:t>
                        </m:r>
                        <m:r>
                          <a:rPr lang="en-US" altLang="zh-CN" sz="2000" b="0" i="0" smtClean="0">
                            <a:latin typeface="Cambria Math" panose="02040503050406030204" pitchFamily="18" charset="0"/>
                          </a:rPr>
                          <m:t>|</m:t>
                        </m:r>
                      </m:num>
                      <m:den>
                        <m:r>
                          <a:rPr lang="en-US" altLang="zh-CN" sz="2000" i="1" smtClean="0">
                            <a:latin typeface="Cambria Math" panose="02040503050406030204" pitchFamily="18" charset="0"/>
                          </a:rPr>
                          <m:t>|</m:t>
                        </m:r>
                        <m:r>
                          <m:rPr>
                            <m:sty m:val="p"/>
                          </m:rPr>
                          <a:rPr lang="en-US" altLang="zh-CN" sz="2000" i="1">
                            <a:latin typeface="Cambria Math" panose="02040503050406030204" pitchFamily="18" charset="0"/>
                          </a:rPr>
                          <m:t>D</m:t>
                        </m:r>
                        <m:r>
                          <a:rPr lang="en-US" altLang="zh-CN" sz="2000" i="1">
                            <a:latin typeface="Cambria Math" panose="02040503050406030204" pitchFamily="18" charset="0"/>
                          </a:rPr>
                          <m:t>|</m:t>
                        </m:r>
                      </m:den>
                    </m:f>
                  </m:oMath>
                </a14:m>
                <a:endParaRPr lang="en-US" altLang="zh-CN" sz="2000" dirty="0">
                  <a:latin typeface="Cambria Math" panose="02040503050406030204" pitchFamily="18" charset="0"/>
                </a:endParaRPr>
              </a:p>
            </p:txBody>
          </p:sp>
        </mc:Choice>
        <mc:Fallback xmlns="">
          <p:sp>
            <p:nvSpPr>
              <p:cNvPr id="15" name="文本框 14">
                <a:extLst>
                  <a:ext uri="{FF2B5EF4-FFF2-40B4-BE49-F238E27FC236}">
                    <a16:creationId xmlns:a16="http://schemas.microsoft.com/office/drawing/2014/main" id="{CA6CC361-1338-47AA-9A51-547DEE666F87}"/>
                  </a:ext>
                </a:extLst>
              </p:cNvPr>
              <p:cNvSpPr txBox="1">
                <a:spLocks noRot="1" noChangeAspect="1" noMove="1" noResize="1" noEditPoints="1" noAdjustHandles="1" noChangeArrowheads="1" noChangeShapeType="1" noTextEdit="1"/>
              </p:cNvSpPr>
              <p:nvPr/>
            </p:nvSpPr>
            <p:spPr>
              <a:xfrm>
                <a:off x="3059832" y="3573016"/>
                <a:ext cx="4135619" cy="486993"/>
              </a:xfrm>
              <a:prstGeom prst="rect">
                <a:avLst/>
              </a:prstGeom>
              <a:blipFill>
                <a:blip r:embed="rId4"/>
                <a:stretch>
                  <a:fillRect t="-5000" b="-1125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552727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76E9A32B-63B5-4AE4-B23A-9C44ED6F7AD2}"/>
                  </a:ext>
                </a:extLst>
              </p:cNvPr>
              <p:cNvSpPr txBox="1"/>
              <p:nvPr/>
            </p:nvSpPr>
            <p:spPr>
              <a:xfrm>
                <a:off x="683568" y="1368931"/>
                <a:ext cx="8136904" cy="4639796"/>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600"/>
                  </a:spcBef>
                  <a:spcAft>
                    <a:spcPts val="0"/>
                  </a:spcAft>
                  <a:buClrTx/>
                  <a:buSzPct val="75000"/>
                  <a:buFontTx/>
                  <a:buNone/>
                  <a:tabLst/>
                  <a:defRPr/>
                </a:pPr>
                <a:r>
                  <a:rPr kumimoji="0" lang="en-US" altLang="zh-CN"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4. </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支持度和置信度</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646113" marR="0" lvl="0" indent="-285750" algn="just"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r>
                  <a:rPr kumimoji="0" lang="zh-CN" altLang="en-US" sz="2000" b="1" i="0" u="none" strike="noStrike" kern="1200" cap="none" spc="0" normalizeH="0" baseline="0" noProof="0" dirty="0">
                    <a:ln>
                      <a:noFill/>
                    </a:ln>
                    <a:solidFill>
                      <a:srgbClr val="C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置信度：</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即在出现项集</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的事务集</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D</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中，项集</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也同时出现的概率，数学表达式为：</a:t>
                </a: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646113" marR="0" lvl="0" indent="-285750" algn="just"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60363" marR="0" lvl="0" indent="0" algn="just" defTabSz="914400" rtl="0" eaLnBrk="1" fontAlgn="auto" latinLnBrk="0" hangingPunct="1">
                  <a:lnSpc>
                    <a:spcPct val="100000"/>
                  </a:lnSpc>
                  <a:spcBef>
                    <a:spcPts val="600"/>
                  </a:spcBef>
                  <a:spcAft>
                    <a:spcPts val="0"/>
                  </a:spcAft>
                  <a:buClrTx/>
                  <a:buSzPct val="75000"/>
                  <a:buFontTx/>
                  <a:buNone/>
                  <a:tabLst/>
                  <a:defRPr/>
                </a:pP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60363" marR="0" lvl="0" indent="0" algn="just" defTabSz="914400" rtl="0" eaLnBrk="1" fontAlgn="auto" latinLnBrk="0" hangingPunct="1">
                  <a:lnSpc>
                    <a:spcPct val="100000"/>
                  </a:lnSpc>
                  <a:spcBef>
                    <a:spcPts val="600"/>
                  </a:spcBef>
                  <a:spcAft>
                    <a:spcPts val="0"/>
                  </a:spcAft>
                  <a:buClrTx/>
                  <a:buSzPct val="75000"/>
                  <a:buFontTx/>
                  <a:buNone/>
                  <a:tabLst/>
                  <a:defRPr/>
                </a:pP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例如：表 </a:t>
                </a:r>
                <a:r>
                  <a:rPr kumimoji="0" lang="en-US" altLang="zh-CN" sz="2000" b="1"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4‑1</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中</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发生的事务数量为</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6</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和</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3</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同时发生的事务个数为</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4</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，则有：</a:t>
                </a: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60363" lvl="0" algn="just">
                  <a:spcBef>
                    <a:spcPts val="600"/>
                  </a:spcBef>
                  <a:buSzPct val="75000"/>
                </a:pPr>
                <a14:m>
                  <m:oMathPara xmlns:m="http://schemas.openxmlformats.org/officeDocument/2006/math">
                    <m:oMathParaPr>
                      <m:jc m:val="centerGroup"/>
                    </m:oMathParaPr>
                    <m:oMath xmlns:m="http://schemas.openxmlformats.org/officeDocument/2006/math">
                      <m:r>
                        <m:rPr>
                          <m:sty m:val="p"/>
                        </m:rPr>
                        <a:rPr lang="en-US" altLang="zh-CN" sz="2000">
                          <a:solidFill>
                            <a:prstClr val="black"/>
                          </a:solidFill>
                          <a:latin typeface="Cambria Math" panose="02040503050406030204" pitchFamily="18" charset="0"/>
                        </a:rPr>
                        <m:t>Confidence</m:t>
                      </m:r>
                      <m:d>
                        <m:dPr>
                          <m:ctrlPr>
                            <a:rPr kumimoji="0" lang="en-US" altLang="zh-CN" sz="2000" b="0" i="1" u="none" strike="noStrike" kern="1200" cap="none" spc="0" normalizeH="0" baseline="0" noProof="0">
                              <a:ln>
                                <a:noFill/>
                              </a:ln>
                              <a:solidFill>
                                <a:prstClr val="black"/>
                              </a:solidFill>
                              <a:effectLst/>
                              <a:uLnTx/>
                              <a:uFillTx/>
                              <a:latin typeface="Cambria Math" panose="02040503050406030204" pitchFamily="18" charset="0"/>
                            </a:rPr>
                          </m:ctrlPr>
                        </m:dPr>
                        <m:e>
                          <m: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rPr>
                            <m:t>1</m:t>
                          </m:r>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rPr>
                            <m:t>→</m:t>
                          </m:r>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rPr>
                            <m:t>3</m:t>
                          </m:r>
                        </m:e>
                      </m:d>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rPr>
                        <m:t>=</m:t>
                      </m:r>
                      <m:f>
                        <m:fPr>
                          <m:ctrlP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rPr>
                          </m:ctrlPr>
                        </m:fPr>
                        <m:num>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rPr>
                            <m:t>4</m:t>
                          </m:r>
                        </m:num>
                        <m:den>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rPr>
                            <m:t>6</m:t>
                          </m:r>
                        </m:den>
                      </m:f>
                    </m:oMath>
                  </m:oMathPara>
                </a14:m>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60363" lvl="0" algn="just">
                  <a:spcBef>
                    <a:spcPts val="600"/>
                  </a:spcBef>
                  <a:buSzPct val="75000"/>
                  <a:defRPr/>
                </a:pP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即</a:t>
                </a:r>
                <a:r>
                  <a:rPr kumimoji="0" lang="zh-CN" altLang="en-US" sz="2000" b="1" i="0" u="none" strike="noStrike" kern="1200" cap="none" spc="0" normalizeH="0" baseline="0" noProof="0" dirty="0" smtClean="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smtClean="0">
                    <a:latin typeface="Times New Roman" panose="02020603050405020304" pitchFamily="18" charset="0"/>
                    <a:cs typeface="Times New Roman" panose="02020603050405020304" pitchFamily="18" charset="0"/>
                  </a:rPr>
                  <a:t>购买</a:t>
                </a:r>
                <a:r>
                  <a:rPr lang="zh-CN" altLang="en-US" sz="2000" b="1" dirty="0">
                    <a:latin typeface="Times New Roman" panose="02020603050405020304" pitchFamily="18" charset="0"/>
                    <a:cs typeface="Times New Roman" panose="02020603050405020304" pitchFamily="18" charset="0"/>
                  </a:rPr>
                  <a:t>项目</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a:t>
                </a:r>
                <a:r>
                  <a:rPr kumimoji="0" lang="zh-CN" altLang="en-US" sz="2000" b="1" i="0" u="none" strike="noStrike" kern="1200" cap="none" spc="0" normalizeH="0" baseline="0" noProof="0" dirty="0" smtClean="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同时购买</a:t>
                </a:r>
                <a:r>
                  <a:rPr lang="zh-CN" altLang="en-US" sz="2000" b="1" dirty="0" smtClean="0">
                    <a:latin typeface="Times New Roman" panose="02020603050405020304" pitchFamily="18" charset="0"/>
                    <a:cs typeface="Times New Roman" panose="02020603050405020304" pitchFamily="18" charset="0"/>
                  </a:rPr>
                  <a:t>项目</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a:t>
                </a:r>
                <a:r>
                  <a:rPr kumimoji="0" lang="zh-CN" altLang="en-US" sz="2000" b="1" i="0" u="none" strike="noStrike" kern="1200" cap="none" spc="0" normalizeH="0" baseline="0" noProof="0" dirty="0" smtClean="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的置信度为</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4/6 </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66.7%</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），置信度越高，说明</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出时</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Y</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也同时出现的可能性越高。</a:t>
                </a:r>
                <a:endParaRPr kumimoji="0" lang="zh-CN"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600"/>
                  </a:spcBef>
                  <a:spcAft>
                    <a:spcPts val="0"/>
                  </a:spcAft>
                  <a:buClrTx/>
                  <a:buSzPct val="75000"/>
                  <a:buFont typeface="Wingdings" panose="05000000000000000000" pitchFamily="2" charset="2"/>
                  <a:buChar char="l"/>
                  <a:tabLst/>
                  <a:defRPr/>
                </a:pPr>
                <a:endParaRPr kumimoji="0" lang="zh-CN" altLang="en-US" sz="24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mc:Choice>
        <mc:Fallback xmlns="">
          <p:sp>
            <p:nvSpPr>
              <p:cNvPr id="6" name="文本框 5">
                <a:extLst>
                  <a:ext uri="{FF2B5EF4-FFF2-40B4-BE49-F238E27FC236}">
                    <a16:creationId xmlns:a16="http://schemas.microsoft.com/office/drawing/2014/main" id="{76E9A32B-63B5-4AE4-B23A-9C44ED6F7AD2}"/>
                  </a:ext>
                </a:extLst>
              </p:cNvPr>
              <p:cNvSpPr txBox="1">
                <a:spLocks noRot="1" noChangeAspect="1" noMove="1" noResize="1" noEditPoints="1" noAdjustHandles="1" noChangeArrowheads="1" noChangeShapeType="1" noTextEdit="1"/>
              </p:cNvSpPr>
              <p:nvPr/>
            </p:nvSpPr>
            <p:spPr>
              <a:xfrm>
                <a:off x="683568" y="1368931"/>
                <a:ext cx="8136904" cy="4639796"/>
              </a:xfrm>
              <a:prstGeom prst="rect">
                <a:avLst/>
              </a:prstGeom>
              <a:blipFill>
                <a:blip r:embed="rId3"/>
                <a:stretch>
                  <a:fillRect l="-1124" t="-1577" r="-389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CA6CC361-1338-47AA-9A51-547DEE666F87}"/>
                  </a:ext>
                </a:extLst>
              </p:cNvPr>
              <p:cNvSpPr txBox="1"/>
              <p:nvPr/>
            </p:nvSpPr>
            <p:spPr>
              <a:xfrm>
                <a:off x="3059832" y="2636912"/>
                <a:ext cx="4380879" cy="486993"/>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m:rPr>
                        <m:sty m:val="p"/>
                      </m:rPr>
                      <a:rPr lang="en-US" altLang="zh-CN" sz="2000" smtClean="0">
                        <a:solidFill>
                          <a:prstClr val="black"/>
                        </a:solidFill>
                        <a:latin typeface="Cambria Math" panose="02040503050406030204" pitchFamily="18" charset="0"/>
                      </a:rPr>
                      <m:t>Confidence</m:t>
                    </m:r>
                    <m:d>
                      <m:dPr>
                        <m:ctrlPr>
                          <a:rPr kumimoji="0" lang="en-US" altLang="zh-CN" sz="2000" b="0" i="1" u="none" strike="noStrike" kern="1200" cap="none" spc="0" normalizeH="0" baseline="0" noProof="0">
                            <a:ln>
                              <a:noFill/>
                            </a:ln>
                            <a:solidFill>
                              <a:prstClr val="black"/>
                            </a:solidFill>
                            <a:effectLst/>
                            <a:uLnTx/>
                            <a:uFillTx/>
                            <a:latin typeface="Cambria Math" panose="02040503050406030204" pitchFamily="18" charset="0"/>
                            <a:cs typeface="+mn-cs"/>
                          </a:rPr>
                        </m:ctrlPr>
                      </m:dPr>
                      <m:e>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𝑋</m:t>
                        </m:r>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m:t>
                        </m:r>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𝑌</m:t>
                        </m:r>
                      </m:e>
                    </m:d>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m:t>
                    </m:r>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𝑃𝑟𝑜</m:t>
                    </m:r>
                  </m:oMath>
                </a14:m>
                <a:r>
                  <a:rPr kumimoji="0" lang="zh-CN" altLang="en-US" sz="2000" b="0" i="0" u="none" strike="noStrike" kern="1200" cap="none" spc="0" normalizeH="0" baseline="0" noProof="0" dirty="0" smtClean="0">
                    <a:ln>
                      <a:noFill/>
                    </a:ln>
                    <a:solidFill>
                      <a:prstClr val="black"/>
                    </a:solidFill>
                    <a:effectLst/>
                    <a:uLnTx/>
                    <a:uFillTx/>
                    <a:latin typeface="Cambria Math" panose="02040503050406030204" pitchFamily="18" charset="0"/>
                    <a:ea typeface="宋体" panose="02010600030101010101" pitchFamily="2" charset="-122"/>
                    <a:cs typeface="+mn-cs"/>
                  </a:rPr>
                  <a:t>（</a:t>
                </a:r>
                <a:r>
                  <a:rPr lang="en-US" altLang="zh-CN" sz="2000" dirty="0">
                    <a:solidFill>
                      <a:prstClr val="black"/>
                    </a:solidFill>
                    <a:latin typeface="Cambria Math" panose="02040503050406030204" pitchFamily="18" charset="0"/>
                    <a:ea typeface="宋体" panose="02010600030101010101" pitchFamily="2" charset="-122"/>
                  </a:rPr>
                  <a:t>Y</a:t>
                </a:r>
                <a:r>
                  <a:rPr kumimoji="0" lang="en-US" altLang="zh-CN" sz="2000" b="0" i="0" u="none" strike="noStrike" kern="1200" cap="none" spc="0" normalizeH="0" baseline="0" noProof="0" dirty="0" smtClean="0">
                    <a:ln>
                      <a:noFill/>
                    </a:ln>
                    <a:solidFill>
                      <a:prstClr val="black"/>
                    </a:solidFill>
                    <a:effectLst/>
                    <a:uLnTx/>
                    <a:uFillTx/>
                    <a:latin typeface="Cambria Math" panose="02040503050406030204" pitchFamily="18" charset="0"/>
                    <a:ea typeface="宋体" panose="02010600030101010101" pitchFamily="2" charset="-122"/>
                    <a:cs typeface="+mn-cs"/>
                  </a:rPr>
                  <a:t>|X</a:t>
                </a:r>
                <a:r>
                  <a:rPr kumimoji="0" lang="zh-CN" altLang="en-US" sz="2000" b="0" i="0" u="none" strike="noStrike" kern="1200" cap="none" spc="0" normalizeH="0" baseline="0" noProof="0" dirty="0" smtClean="0">
                    <a:ln>
                      <a:noFill/>
                    </a:ln>
                    <a:solidFill>
                      <a:prstClr val="black"/>
                    </a:solidFill>
                    <a:effectLst/>
                    <a:uLnTx/>
                    <a:uFillTx/>
                    <a:latin typeface="Cambria Math" panose="02040503050406030204" pitchFamily="18" charset="0"/>
                    <a:ea typeface="宋体" panose="02010600030101010101" pitchFamily="2" charset="-122"/>
                    <a:cs typeface="+mn-cs"/>
                  </a:rPr>
                  <a:t>）</a:t>
                </a:r>
                <a:r>
                  <a:rPr kumimoji="0" lang="en-US" altLang="zh-CN" sz="2000" b="0" i="0" u="none" strike="noStrike" kern="1200" cap="none" spc="0" normalizeH="0" baseline="0" noProof="0" dirty="0">
                    <a:ln>
                      <a:noFill/>
                    </a:ln>
                    <a:solidFill>
                      <a:prstClr val="black"/>
                    </a:solidFill>
                    <a:effectLst/>
                    <a:uLnTx/>
                    <a:uFillTx/>
                    <a:latin typeface="Calibri"/>
                    <a:ea typeface="Cambria Math" panose="02040503050406030204" pitchFamily="18" charset="0"/>
                    <a:cs typeface="+mn-cs"/>
                  </a:rPr>
                  <a:t>=</a:t>
                </a:r>
                <a14:m>
                  <m:oMath xmlns:m="http://schemas.openxmlformats.org/officeDocument/2006/math">
                    <m:f>
                      <m:fPr>
                        <m:ctrlPr>
                          <a:rPr kumimoji="0" lang="en-US" altLang="zh-CN" sz="2000" b="0" i="1" u="none" strike="noStrike" kern="1200" cap="none" spc="0" normalizeH="0" baseline="0" noProof="0">
                            <a:ln>
                              <a:noFill/>
                            </a:ln>
                            <a:solidFill>
                              <a:prstClr val="black"/>
                            </a:solidFill>
                            <a:effectLst/>
                            <a:uLnTx/>
                            <a:uFillTx/>
                            <a:latin typeface="Cambria Math" panose="02040503050406030204" pitchFamily="18" charset="0"/>
                            <a:cs typeface="+mn-cs"/>
                          </a:rPr>
                        </m:ctrlPr>
                      </m:fPr>
                      <m:num>
                        <m: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cs typeface="+mn-cs"/>
                          </a:rPr>
                          <m:t>|</m:t>
                        </m:r>
                        <m:r>
                          <m:rPr>
                            <m:sty m:val="p"/>
                          </m:rP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cs typeface="+mn-cs"/>
                          </a:rPr>
                          <m:t>X</m:t>
                        </m:r>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rPr>
                          <m:t>∪</m:t>
                        </m:r>
                        <m:r>
                          <m:rPr>
                            <m:sty m:val="p"/>
                          </m:rP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cs typeface="+mn-cs"/>
                          </a:rPr>
                          <m:t>Y</m:t>
                        </m:r>
                        <m: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cs typeface="+mn-cs"/>
                          </a:rPr>
                          <m:t>|</m:t>
                        </m:r>
                      </m:num>
                      <m:den>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cs typeface="+mn-cs"/>
                          </a:rPr>
                          <m:t>|</m:t>
                        </m:r>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cs typeface="+mn-cs"/>
                          </a:rPr>
                          <m:t>𝑋</m:t>
                        </m:r>
                        <m:r>
                          <a:rPr kumimoji="0" lang="en-US" altLang="zh-CN" sz="2000" b="0" i="1" u="none" strike="noStrike" kern="1200" cap="none" spc="0" normalizeH="0" baseline="0" noProof="0">
                            <a:ln>
                              <a:noFill/>
                            </a:ln>
                            <a:solidFill>
                              <a:prstClr val="black"/>
                            </a:solidFill>
                            <a:effectLst/>
                            <a:uLnTx/>
                            <a:uFillTx/>
                            <a:latin typeface="Cambria Math" panose="02040503050406030204" pitchFamily="18" charset="0"/>
                            <a:cs typeface="+mn-cs"/>
                          </a:rPr>
                          <m:t>|</m:t>
                        </m:r>
                      </m:den>
                    </m:f>
                  </m:oMath>
                </a14:m>
                <a:endParaRPr kumimoji="0" lang="en-US" altLang="zh-CN" sz="2000" b="0" i="0" u="none" strike="noStrike" kern="1200" cap="none" spc="0" normalizeH="0" baseline="0" noProof="0" dirty="0">
                  <a:ln>
                    <a:noFill/>
                  </a:ln>
                  <a:solidFill>
                    <a:prstClr val="black"/>
                  </a:solidFill>
                  <a:effectLst/>
                  <a:uLnTx/>
                  <a:uFillTx/>
                  <a:latin typeface="Cambria Math" panose="02040503050406030204" pitchFamily="18" charset="0"/>
                  <a:ea typeface="宋体" panose="02010600030101010101" pitchFamily="2" charset="-122"/>
                  <a:cs typeface="+mn-cs"/>
                </a:endParaRPr>
              </a:p>
            </p:txBody>
          </p:sp>
        </mc:Choice>
        <mc:Fallback xmlns="">
          <p:sp>
            <p:nvSpPr>
              <p:cNvPr id="15" name="文本框 14">
                <a:extLst>
                  <a:ext uri="{FF2B5EF4-FFF2-40B4-BE49-F238E27FC236}">
                    <a16:creationId xmlns:a16="http://schemas.microsoft.com/office/drawing/2014/main" xmlns:a14="http://schemas.microsoft.com/office/drawing/2010/main" xmlns="" id="{CA6CC361-1338-47AA-9A51-547DEE666F87}"/>
                  </a:ext>
                </a:extLst>
              </p:cNvPr>
              <p:cNvSpPr txBox="1">
                <a:spLocks noRot="1" noChangeAspect="1" noMove="1" noResize="1" noEditPoints="1" noAdjustHandles="1" noChangeArrowheads="1" noChangeShapeType="1" noTextEdit="1"/>
              </p:cNvSpPr>
              <p:nvPr/>
            </p:nvSpPr>
            <p:spPr>
              <a:xfrm>
                <a:off x="3059832" y="2636912"/>
                <a:ext cx="4380879" cy="486993"/>
              </a:xfrm>
              <a:prstGeom prst="rect">
                <a:avLst/>
              </a:prstGeom>
              <a:blipFill rotWithShape="1">
                <a:blip r:embed="rId4"/>
                <a:stretch>
                  <a:fillRect t="-5063" b="-1139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256897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7" name="文本框 6">
            <a:extLst>
              <a:ext uri="{FF2B5EF4-FFF2-40B4-BE49-F238E27FC236}">
                <a16:creationId xmlns:a16="http://schemas.microsoft.com/office/drawing/2014/main" id="{7B6D8937-0ACF-4136-A99A-4A7E51F93F3B}"/>
              </a:ext>
            </a:extLst>
          </p:cNvPr>
          <p:cNvSpPr txBox="1"/>
          <p:nvPr/>
        </p:nvSpPr>
        <p:spPr>
          <a:xfrm>
            <a:off x="467544" y="1412776"/>
            <a:ext cx="8352928" cy="4385816"/>
          </a:xfrm>
          <a:prstGeom prst="rect">
            <a:avLst/>
          </a:prstGeom>
          <a:noFill/>
        </p:spPr>
        <p:txBody>
          <a:bodyPr wrap="square" rtlCol="0" anchor="t">
            <a:spAutoFit/>
          </a:bodyPr>
          <a:lstStyle/>
          <a:p>
            <a:pPr>
              <a:spcBef>
                <a:spcPts val="600"/>
              </a:spcBef>
              <a:buSzPct val="75000"/>
            </a:pPr>
            <a:r>
              <a:rPr lang="en-US" altLang="zh-CN" sz="2400" b="1" dirty="0"/>
              <a:t>5. </a:t>
            </a:r>
            <a:r>
              <a:rPr lang="zh-CN" altLang="en-US" sz="2400" b="1" dirty="0"/>
              <a:t>最小支持度和最小置信度</a:t>
            </a:r>
            <a:endParaRPr lang="en-US" altLang="zh-CN" sz="2400" b="1" dirty="0"/>
          </a:p>
          <a:p>
            <a:pPr marL="342900" indent="-342900" algn="just">
              <a:spcBef>
                <a:spcPts val="600"/>
              </a:spcBef>
              <a:buSzPct val="75000"/>
              <a:buFont typeface="Wingdings" panose="05000000000000000000" pitchFamily="2" charset="2"/>
              <a:buChar char="ü"/>
            </a:pPr>
            <a:r>
              <a:rPr lang="zh-CN" altLang="en-US" sz="2000" b="1" dirty="0"/>
              <a:t>最小支持度是用户定义的衡量支持度的一个阈值，表示项目集在统计意义上的最低重要性。</a:t>
            </a:r>
            <a:endParaRPr lang="en-US" altLang="zh-CN" sz="2000" b="1" dirty="0"/>
          </a:p>
          <a:p>
            <a:pPr marL="342900" indent="-342900" algn="just">
              <a:spcBef>
                <a:spcPts val="600"/>
              </a:spcBef>
              <a:buSzPct val="75000"/>
              <a:buFont typeface="Wingdings" panose="05000000000000000000" pitchFamily="2" charset="2"/>
              <a:buChar char="ü"/>
            </a:pPr>
            <a:r>
              <a:rPr lang="zh-CN" altLang="en-US" sz="2000" b="1" dirty="0"/>
              <a:t>最小置信度是用户定义的衡量置信度的一个阈值，表示关联规则的最低可靠性。</a:t>
            </a:r>
            <a:endParaRPr lang="en-US" altLang="zh-CN" sz="2000" b="1" dirty="0"/>
          </a:p>
          <a:p>
            <a:pPr marL="342900" indent="-342900" algn="just">
              <a:spcBef>
                <a:spcPts val="600"/>
              </a:spcBef>
              <a:buSzPct val="75000"/>
              <a:buFont typeface="Wingdings" panose="05000000000000000000" pitchFamily="2" charset="2"/>
              <a:buChar char="ü"/>
            </a:pPr>
            <a:r>
              <a:rPr lang="zh-CN" altLang="en-US" sz="2000" b="1" dirty="0"/>
              <a:t>同时满足最小支持度阈值和最小置信度阈值的规则称作</a:t>
            </a:r>
            <a:r>
              <a:rPr lang="zh-CN" altLang="en-US" sz="2000" b="1" dirty="0">
                <a:solidFill>
                  <a:srgbClr val="C00000"/>
                </a:solidFill>
              </a:rPr>
              <a:t>强关联规则</a:t>
            </a:r>
            <a:r>
              <a:rPr lang="zh-CN" altLang="en-US" sz="2000" b="1" dirty="0"/>
              <a:t>，否则称作为</a:t>
            </a:r>
            <a:r>
              <a:rPr lang="zh-CN" altLang="en-US" sz="2000" b="1" dirty="0">
                <a:solidFill>
                  <a:srgbClr val="C00000"/>
                </a:solidFill>
              </a:rPr>
              <a:t>弱关联规则</a:t>
            </a:r>
            <a:r>
              <a:rPr lang="zh-CN" altLang="en-US" sz="2000" b="1" dirty="0"/>
              <a:t>。</a:t>
            </a:r>
            <a:endParaRPr lang="en-US" altLang="zh-CN" sz="2000" b="1" dirty="0"/>
          </a:p>
          <a:p>
            <a:pPr marL="342900" indent="-342900" algn="just">
              <a:spcBef>
                <a:spcPts val="600"/>
              </a:spcBef>
              <a:buSzPct val="75000"/>
              <a:buFont typeface="Wingdings" panose="05000000000000000000" pitchFamily="2" charset="2"/>
              <a:buChar char="ü"/>
            </a:pPr>
            <a:r>
              <a:rPr lang="zh-CN" altLang="en-US" sz="2000" b="1" dirty="0"/>
              <a:t>数据挖掘主要就是对强规则的挖掘，通俗地讲，就是要达到一定的门槛，我们才将这种现象纳入考虑范围</a:t>
            </a:r>
            <a:r>
              <a:rPr lang="zh-CN" altLang="en-US" sz="2000" dirty="0"/>
              <a:t>。</a:t>
            </a:r>
            <a:endParaRPr lang="en-US" altLang="zh-CN" sz="2000" b="1" dirty="0">
              <a:solidFill>
                <a:srgbClr val="C00000"/>
              </a:solidFill>
            </a:endParaRPr>
          </a:p>
          <a:p>
            <a:pPr marL="342900" indent="-342900" algn="just">
              <a:spcBef>
                <a:spcPts val="600"/>
              </a:spcBef>
              <a:buSzPct val="75000"/>
              <a:buFont typeface="Wingdings" panose="05000000000000000000" pitchFamily="2" charset="2"/>
              <a:buChar char="ü"/>
            </a:pPr>
            <a:r>
              <a:rPr lang="zh-CN" altLang="en-US" sz="2000" b="1" dirty="0"/>
              <a:t>如果项集满足最小支持度，则称之为</a:t>
            </a:r>
            <a:r>
              <a:rPr lang="zh-CN" altLang="en-US" sz="2000" b="1" dirty="0">
                <a:solidFill>
                  <a:srgbClr val="C00000"/>
                </a:solidFill>
              </a:rPr>
              <a:t>频繁项集（</a:t>
            </a:r>
            <a:r>
              <a:rPr lang="en-US" altLang="zh-CN" sz="2000" b="1" dirty="0">
                <a:solidFill>
                  <a:srgbClr val="C00000"/>
                </a:solidFill>
              </a:rPr>
              <a:t>Frequent Itemset</a:t>
            </a:r>
            <a:r>
              <a:rPr lang="zh-CN" altLang="en-US" sz="2000" b="1" dirty="0">
                <a:solidFill>
                  <a:srgbClr val="C00000"/>
                </a:solidFill>
              </a:rPr>
              <a:t>）</a:t>
            </a:r>
            <a:r>
              <a:rPr lang="zh-CN" altLang="en-US" sz="2000" b="1" dirty="0"/>
              <a:t>。 </a:t>
            </a:r>
            <a:endParaRPr lang="en-US" altLang="zh-CN" sz="2000" dirty="0"/>
          </a:p>
          <a:p>
            <a:pPr algn="just">
              <a:spcBef>
                <a:spcPts val="600"/>
              </a:spcBef>
              <a:buSzPct val="75000"/>
            </a:pPr>
            <a:r>
              <a:rPr lang="en-US" altLang="zh-CN" sz="2000" b="1" dirty="0"/>
              <a:t> </a:t>
            </a:r>
          </a:p>
          <a:p>
            <a:pPr marL="342900" indent="-342900">
              <a:spcBef>
                <a:spcPts val="600"/>
              </a:spcBef>
              <a:buSzPct val="75000"/>
              <a:buFont typeface="Wingdings" panose="05000000000000000000" pitchFamily="2" charset="2"/>
              <a:buChar char="ü"/>
            </a:pPr>
            <a:endParaRPr lang="zh-CN" altLang="en-US" sz="2000" b="1" dirty="0"/>
          </a:p>
        </p:txBody>
      </p:sp>
    </p:spTree>
    <p:extLst>
      <p:ext uri="{BB962C8B-B14F-4D97-AF65-F5344CB8AC3E}">
        <p14:creationId xmlns:p14="http://schemas.microsoft.com/office/powerpoint/2010/main" val="22715179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7" name="文本框 6">
            <a:extLst>
              <a:ext uri="{FF2B5EF4-FFF2-40B4-BE49-F238E27FC236}">
                <a16:creationId xmlns:a16="http://schemas.microsoft.com/office/drawing/2014/main" id="{7B6D8937-0ACF-4136-A99A-4A7E51F93F3B}"/>
              </a:ext>
            </a:extLst>
          </p:cNvPr>
          <p:cNvSpPr txBox="1"/>
          <p:nvPr/>
        </p:nvSpPr>
        <p:spPr>
          <a:xfrm>
            <a:off x="467544" y="1412776"/>
            <a:ext cx="8352928" cy="538609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600"/>
              </a:spcBef>
              <a:spcAft>
                <a:spcPts val="0"/>
              </a:spcAft>
              <a:buClrTx/>
              <a:buSzPct val="75000"/>
              <a:buFontTx/>
              <a:buNone/>
              <a:tabLst/>
              <a:defRPr/>
            </a:pPr>
            <a:r>
              <a:rPr kumimoji="0" lang="en-US" altLang="zh-CN"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6. </a:t>
            </a:r>
            <a:r>
              <a:rPr kumimoji="0" lang="zh-CN" altLang="en-US"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常见的关联规则挖掘算法</a:t>
            </a:r>
            <a:endParaRPr kumimoji="0" lang="en-US" altLang="zh-CN"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342900" marR="0" lvl="0" indent="-342900" algn="l"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r>
              <a:rPr kumimoji="0" lang="en-US" altLang="zh-CN" sz="2000" b="1"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Apriori</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t>
            </a:r>
          </a:p>
          <a:p>
            <a:pPr marR="0" lvl="0" algn="just" defTabSz="914400" rtl="0" eaLnBrk="1" fontAlgn="auto" latinLnBrk="0" hangingPunct="1">
              <a:lnSpc>
                <a:spcPct val="100000"/>
              </a:lnSpc>
              <a:spcBef>
                <a:spcPts val="600"/>
              </a:spcBef>
              <a:spcAft>
                <a:spcPts val="0"/>
              </a:spcAft>
              <a:buClrTx/>
              <a:buSzPct val="75000"/>
              <a:tabLst/>
              <a:defRPr/>
            </a:pPr>
            <a:r>
              <a:rPr kumimoji="0" lang="en-US" altLang="zh-CN" sz="2000" b="1"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Apriori</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算法是第一个关联规则挖掘算法，也是最经典的算法。它利用逐层搜索的迭代方法找出数据库中项集的关系，以形成规则，其过程由连接（类矩阵运算）与剪枝（去掉那些没必要的中间结果）组成。</a:t>
            </a: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FP-Growth</a:t>
            </a:r>
          </a:p>
          <a:p>
            <a:pPr marR="0" lvl="0" algn="just" defTabSz="914400" rtl="0" eaLnBrk="1" fontAlgn="auto" latinLnBrk="0" hangingPunct="1">
              <a:lnSpc>
                <a:spcPct val="100000"/>
              </a:lnSpc>
              <a:spcBef>
                <a:spcPts val="600"/>
              </a:spcBef>
              <a:spcAft>
                <a:spcPts val="0"/>
              </a:spcAft>
              <a:buClrTx/>
              <a:buSzPct val="75000"/>
              <a:tabLst/>
              <a:defRPr/>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FP-Growth</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算法是</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Jiewei</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 Han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等人在</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2000</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年提出的关联分析算法，它采取如下分治策略：将提供频繁项集的数据库压缩到一棵频繁模式树（</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FP-tree</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），但仍保留项集关联信息。</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Eclat (equivalence class transformation)</a:t>
            </a:r>
          </a:p>
          <a:p>
            <a:pPr marR="0" lvl="0" algn="just" defTabSz="914400" rtl="0" eaLnBrk="1" fontAlgn="auto" latinLnBrk="0" hangingPunct="1">
              <a:lnSpc>
                <a:spcPct val="100000"/>
              </a:lnSpc>
              <a:spcBef>
                <a:spcPts val="600"/>
              </a:spcBef>
              <a:spcAft>
                <a:spcPts val="0"/>
              </a:spcAft>
              <a:buClrTx/>
              <a:buSzPct val="75000"/>
              <a:tabLst/>
              <a:defRPr/>
            </a:pP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Eclat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是一种深度优先算法</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采用垂直数据表示形式</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在概念格理论的基础上利用基于前缀的等价关系将搜索空间</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概念格</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划分为较小的子空间</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子概念格</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sz="2400" b="1" dirty="0">
              <a:solidFill>
                <a:prstClr val="black"/>
              </a:solidFill>
              <a:latin typeface="Calibri"/>
              <a:ea typeface="宋体" panose="02010600030101010101" pitchFamily="2" charset="-122"/>
            </a:endParaRPr>
          </a:p>
          <a:p>
            <a:pPr marL="0" marR="0" lvl="0" indent="0" algn="l" defTabSz="914400" rtl="0" eaLnBrk="1" fontAlgn="auto" latinLnBrk="0" hangingPunct="1">
              <a:lnSpc>
                <a:spcPct val="100000"/>
              </a:lnSpc>
              <a:spcBef>
                <a:spcPts val="600"/>
              </a:spcBef>
              <a:spcAft>
                <a:spcPts val="0"/>
              </a:spcAft>
              <a:buClrTx/>
              <a:buSzPct val="75000"/>
              <a:buFontTx/>
              <a:buNone/>
              <a:tabLst/>
              <a:defRPr/>
            </a:pPr>
            <a:r>
              <a:rPr kumimoji="0" lang="en-US" altLang="zh-CN" sz="20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 </a:t>
            </a:r>
          </a:p>
          <a:p>
            <a:pPr marL="342900" marR="0" lvl="0" indent="-342900" algn="l"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endParaRPr kumimoji="0" lang="zh-CN" altLang="en-US" sz="20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18851472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5" name="文本框 4">
            <a:extLst>
              <a:ext uri="{FF2B5EF4-FFF2-40B4-BE49-F238E27FC236}">
                <a16:creationId xmlns:a16="http://schemas.microsoft.com/office/drawing/2014/main" id="{6C080CF9-BA9B-4C37-989C-F3D562BF517F}"/>
              </a:ext>
            </a:extLst>
          </p:cNvPr>
          <p:cNvSpPr txBox="1"/>
          <p:nvPr/>
        </p:nvSpPr>
        <p:spPr>
          <a:xfrm>
            <a:off x="404664" y="1466924"/>
            <a:ext cx="6318448" cy="3924151"/>
          </a:xfrm>
          <a:prstGeom prst="rect">
            <a:avLst/>
          </a:prstGeom>
          <a:noFill/>
        </p:spPr>
        <p:txBody>
          <a:bodyPr wrap="square">
            <a:spAutoFit/>
          </a:bodyPr>
          <a:lstStyle/>
          <a:p>
            <a:pPr>
              <a:spcBef>
                <a:spcPts val="600"/>
              </a:spcBef>
              <a:buSzPct val="75000"/>
              <a:defRPr/>
            </a:pPr>
            <a:r>
              <a:rPr lang="en-US" altLang="zh-CN" sz="24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7. </a:t>
            </a:r>
            <a:r>
              <a:rPr lang="en-US" altLang="zh-CN" sz="24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4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算法原理</a:t>
            </a:r>
            <a:endParaRPr lang="en-US" altLang="zh-CN" sz="24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a:spcBef>
                <a:spcPts val="600"/>
              </a:spcBef>
              <a:buSzPct val="75000"/>
            </a:pPr>
            <a:r>
              <a:rPr lang="zh-CN" altLang="en-US" sz="2000" b="1" dirty="0">
                <a:latin typeface="Times New Roman" panose="02020603050405020304" pitchFamily="18" charset="0"/>
                <a:cs typeface="Times New Roman" panose="02020603050405020304" pitchFamily="18" charset="0"/>
              </a:rPr>
              <a:t>关联规则算法的基本流程如下：</a:t>
            </a:r>
            <a:endParaRPr lang="en-US" altLang="zh-CN" sz="2000" b="1" dirty="0">
              <a:latin typeface="Times New Roman" panose="02020603050405020304" pitchFamily="18" charset="0"/>
              <a:cs typeface="Times New Roman" panose="02020603050405020304" pitchFamily="18" charset="0"/>
            </a:endParaRPr>
          </a:p>
          <a:p>
            <a:pPr marL="457200" indent="-457200">
              <a:spcBef>
                <a:spcPts val="600"/>
              </a:spcBef>
              <a:buSzPct val="75000"/>
              <a:buFont typeface="+mj-ea"/>
              <a:buAutoNum type="circleNumDbPlain"/>
            </a:pPr>
            <a:r>
              <a:rPr lang="zh-CN" altLang="en-US" sz="2000" b="1" dirty="0">
                <a:latin typeface="Times New Roman" panose="02020603050405020304" pitchFamily="18" charset="0"/>
                <a:cs typeface="Times New Roman" panose="02020603050405020304" pitchFamily="18" charset="0"/>
              </a:rPr>
              <a:t>找出所有出现过的产品项（候选单项集）；</a:t>
            </a:r>
            <a:endParaRPr lang="en-US" altLang="zh-CN" sz="2000" b="1" dirty="0">
              <a:latin typeface="Times New Roman" panose="02020603050405020304" pitchFamily="18" charset="0"/>
              <a:cs typeface="Times New Roman" panose="02020603050405020304" pitchFamily="18" charset="0"/>
            </a:endParaRPr>
          </a:p>
          <a:p>
            <a:pPr marL="457200" indent="-457200">
              <a:spcBef>
                <a:spcPts val="600"/>
              </a:spcBef>
              <a:buSzPct val="75000"/>
              <a:buFont typeface="+mj-ea"/>
              <a:buAutoNum type="circleNumDbPlain"/>
            </a:pPr>
            <a:r>
              <a:rPr lang="zh-CN" altLang="en-US" sz="2000" b="1" dirty="0">
                <a:latin typeface="Times New Roman" panose="02020603050405020304" pitchFamily="18" charset="0"/>
                <a:cs typeface="Times New Roman" panose="02020603050405020304" pitchFamily="18" charset="0"/>
              </a:rPr>
              <a:t>将这些产品项的所有可能组合列出来（候选单项集，若干候选单项集组合形成的候选</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项集、</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项集</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a:t>
            </a:r>
            <a:endParaRPr lang="en-US" altLang="zh-CN" sz="2000" b="1" dirty="0">
              <a:latin typeface="Times New Roman" panose="02020603050405020304" pitchFamily="18" charset="0"/>
              <a:cs typeface="Times New Roman" panose="02020603050405020304" pitchFamily="18" charset="0"/>
            </a:endParaRPr>
          </a:p>
          <a:p>
            <a:pPr marL="457200" indent="-457200">
              <a:spcBef>
                <a:spcPts val="600"/>
              </a:spcBef>
              <a:buSzPct val="75000"/>
              <a:buFont typeface="+mj-ea"/>
              <a:buAutoNum type="circleNumDbPlain"/>
            </a:pPr>
            <a:r>
              <a:rPr lang="zh-CN" altLang="en-US" sz="2000" b="1" dirty="0">
                <a:latin typeface="Times New Roman" panose="02020603050405020304" pitchFamily="18" charset="0"/>
                <a:cs typeface="Times New Roman" panose="02020603050405020304" pitchFamily="18" charset="0"/>
              </a:rPr>
              <a:t>在顾客的购买清单中，逐一对这些组合进行匹配（候选项集是否是某位顾客购买清单项中的子集，如果是，该候选项集的支持度加</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a:t>
            </a:r>
            <a:endParaRPr lang="en-US" altLang="zh-CN" sz="2000" b="1" dirty="0">
              <a:latin typeface="Times New Roman" panose="02020603050405020304" pitchFamily="18" charset="0"/>
              <a:cs typeface="Times New Roman" panose="02020603050405020304" pitchFamily="18" charset="0"/>
            </a:endParaRPr>
          </a:p>
          <a:p>
            <a:pPr marL="457200" indent="-457200">
              <a:spcBef>
                <a:spcPts val="600"/>
              </a:spcBef>
              <a:buSzPct val="75000"/>
              <a:buFont typeface="+mj-ea"/>
              <a:buAutoNum type="circleNumDbPlain"/>
            </a:pPr>
            <a:r>
              <a:rPr lang="zh-CN" altLang="en-US" sz="2000" b="1" dirty="0">
                <a:latin typeface="Times New Roman" panose="02020603050405020304" pitchFamily="18" charset="0"/>
                <a:cs typeface="Times New Roman" panose="02020603050405020304" pitchFamily="18" charset="0"/>
              </a:rPr>
              <a:t>将大于事先设置好的支持度阈值的候选项集列出，计算其置信度。</a:t>
            </a:r>
          </a:p>
        </p:txBody>
      </p:sp>
      <p:graphicFrame>
        <p:nvGraphicFramePr>
          <p:cNvPr id="6" name="对象 5">
            <a:extLst>
              <a:ext uri="{FF2B5EF4-FFF2-40B4-BE49-F238E27FC236}">
                <a16:creationId xmlns:a16="http://schemas.microsoft.com/office/drawing/2014/main" id="{9794689A-891C-4480-94AE-4DFAC1FB3C1A}"/>
              </a:ext>
            </a:extLst>
          </p:cNvPr>
          <p:cNvGraphicFramePr>
            <a:graphicFrameLocks noChangeAspect="1"/>
          </p:cNvGraphicFramePr>
          <p:nvPr>
            <p:extLst>
              <p:ext uri="{D42A27DB-BD31-4B8C-83A1-F6EECF244321}">
                <p14:modId xmlns:p14="http://schemas.microsoft.com/office/powerpoint/2010/main" val="4096657618"/>
              </p:ext>
            </p:extLst>
          </p:nvPr>
        </p:nvGraphicFramePr>
        <p:xfrm>
          <a:off x="6516216" y="620688"/>
          <a:ext cx="2539901" cy="4619675"/>
        </p:xfrm>
        <a:graphic>
          <a:graphicData uri="http://schemas.openxmlformats.org/presentationml/2006/ole">
            <mc:AlternateContent xmlns:mc="http://schemas.openxmlformats.org/markup-compatibility/2006">
              <mc:Choice xmlns:v="urn:schemas-microsoft-com:vml" Requires="v">
                <p:oleObj spid="_x0000_s1053" r:id="rId4" imgW="4990422" imgH="9071220" progId="Visio.Drawing.11">
                  <p:embed/>
                </p:oleObj>
              </mc:Choice>
              <mc:Fallback>
                <p:oleObj r:id="rId4" imgW="4990422" imgH="9071220" progId="Visio.Drawing.11">
                  <p:embed/>
                  <p:pic>
                    <p:nvPicPr>
                      <p:cNvPr id="6" name="对象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16216" y="620688"/>
                        <a:ext cx="2539901" cy="4619675"/>
                      </a:xfrm>
                      <a:prstGeom prst="rect">
                        <a:avLst/>
                      </a:prstGeom>
                      <a:noFill/>
                    </p:spPr>
                  </p:pic>
                </p:oleObj>
              </mc:Fallback>
            </mc:AlternateContent>
          </a:graphicData>
        </a:graphic>
      </p:graphicFrame>
    </p:spTree>
    <p:extLst>
      <p:ext uri="{BB962C8B-B14F-4D97-AF65-F5344CB8AC3E}">
        <p14:creationId xmlns:p14="http://schemas.microsoft.com/office/powerpoint/2010/main" val="40457172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719572" y="1484784"/>
            <a:ext cx="7704856" cy="3600400"/>
          </a:xfrm>
        </p:spPr>
        <p:txBody>
          <a:bodyPr>
            <a:normAutofit/>
          </a:bodyPr>
          <a:lstStyle/>
          <a:p>
            <a:pPr marL="0" indent="0">
              <a:buNone/>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8. </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Python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实现</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逐步采用</a:t>
            </a:r>
            <a:r>
              <a:rPr lang="en-US" altLang="zh-CN" sz="2000" b="1" dirty="0">
                <a:latin typeface="Times New Roman" panose="02020603050405020304" pitchFamily="18" charset="0"/>
                <a:cs typeface="Times New Roman" panose="02020603050405020304" pitchFamily="18" charset="0"/>
              </a:rPr>
              <a:t>Python</a:t>
            </a:r>
            <a:r>
              <a:rPr lang="zh-CN" altLang="en-US" sz="2000" b="1" dirty="0">
                <a:latin typeface="Times New Roman" panose="02020603050405020304" pitchFamily="18" charset="0"/>
                <a:cs typeface="Times New Roman" panose="02020603050405020304" pitchFamily="18" charset="0"/>
              </a:rPr>
              <a:t>实现关联规则挖掘算法：</a:t>
            </a:r>
            <a:endParaRPr lang="en-US" altLang="zh-CN" sz="2000" b="1" dirty="0">
              <a:latin typeface="Times New Roman" panose="02020603050405020304" pitchFamily="18" charset="0"/>
              <a:cs typeface="Times New Roman" panose="02020603050405020304" pitchFamily="18" charset="0"/>
            </a:endParaRPr>
          </a:p>
          <a:p>
            <a:pPr marL="0" indent="0">
              <a:buNone/>
            </a:pPr>
            <a:r>
              <a:rPr lang="zh-CN" altLang="en-US" sz="2000" b="1" dirty="0">
                <a:latin typeface="Times New Roman" panose="02020603050405020304" pitchFamily="18" charset="0"/>
                <a:cs typeface="Times New Roman" panose="02020603050405020304" pitchFamily="18" charset="0"/>
              </a:rPr>
              <a:t>根据以上分析，针对表 </a:t>
            </a:r>
            <a:r>
              <a:rPr lang="en-US" altLang="zh-CN" sz="2000" b="1" dirty="0">
                <a:latin typeface="Times New Roman" panose="02020603050405020304" pitchFamily="18" charset="0"/>
                <a:cs typeface="Times New Roman" panose="02020603050405020304" pitchFamily="18" charset="0"/>
              </a:rPr>
              <a:t>4-1</a:t>
            </a:r>
            <a:r>
              <a:rPr lang="zh-CN" altLang="en-US" sz="2000" b="1" dirty="0">
                <a:latin typeface="Times New Roman" panose="02020603050405020304" pitchFamily="18" charset="0"/>
                <a:cs typeface="Times New Roman" panose="02020603050405020304" pitchFamily="18" charset="0"/>
              </a:rPr>
              <a:t>的电商产品购买例子，为了方便程序实现，我们将商品用数字来代替：</a:t>
            </a:r>
            <a:r>
              <a:rPr lang="en-US" altLang="zh-CN" sz="2000" b="1" dirty="0">
                <a:latin typeface="Times New Roman" panose="02020603050405020304" pitchFamily="18" charset="0"/>
                <a:cs typeface="Times New Roman" panose="02020603050405020304" pitchFamily="18" charset="0"/>
              </a:rPr>
              <a:t> {1</a:t>
            </a:r>
            <a:r>
              <a:rPr lang="zh-CN" altLang="en-US" sz="2000" b="1" dirty="0">
                <a:latin typeface="Times New Roman" panose="02020603050405020304" pitchFamily="18" charset="0"/>
                <a:cs typeface="Times New Roman" panose="02020603050405020304" pitchFamily="18" charset="0"/>
              </a:rPr>
              <a:t>：尿不湿、</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：啤酒、</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：奶粉、</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：面包、</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：电池</a:t>
            </a:r>
            <a:r>
              <a:rPr lang="en-US" altLang="zh-CN" sz="2000" b="1" dirty="0">
                <a:latin typeface="Times New Roman" panose="02020603050405020304" pitchFamily="18" charset="0"/>
                <a:cs typeface="Times New Roman" panose="02020603050405020304" pitchFamily="18" charset="0"/>
              </a:rPr>
              <a:t>} </a:t>
            </a:r>
            <a:r>
              <a:rPr lang="zh-CN" altLang="en-US" sz="2000" b="1" dirty="0">
                <a:latin typeface="Times New Roman" panose="02020603050405020304" pitchFamily="18" charset="0"/>
                <a:cs typeface="Times New Roman" panose="02020603050405020304" pitchFamily="18" charset="0"/>
              </a:rPr>
              <a:t>。</a:t>
            </a:r>
          </a:p>
          <a:p>
            <a:pPr marL="0" indent="0">
              <a:buNone/>
            </a:pP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5" name="对象 4">
            <a:extLst>
              <a:ext uri="{FF2B5EF4-FFF2-40B4-BE49-F238E27FC236}">
                <a16:creationId xmlns:a16="http://schemas.microsoft.com/office/drawing/2014/main" id="{F6258B78-C470-4442-8BF5-32980D356703}"/>
              </a:ext>
            </a:extLst>
          </p:cNvPr>
          <p:cNvGraphicFramePr>
            <a:graphicFrameLocks noChangeAspect="1"/>
          </p:cNvGraphicFramePr>
          <p:nvPr>
            <p:extLst>
              <p:ext uri="{D42A27DB-BD31-4B8C-83A1-F6EECF244321}">
                <p14:modId xmlns:p14="http://schemas.microsoft.com/office/powerpoint/2010/main" val="3937793305"/>
              </p:ext>
            </p:extLst>
          </p:nvPr>
        </p:nvGraphicFramePr>
        <p:xfrm>
          <a:off x="1403648" y="3284984"/>
          <a:ext cx="6264696" cy="2764605"/>
        </p:xfrm>
        <a:graphic>
          <a:graphicData uri="http://schemas.openxmlformats.org/presentationml/2006/ole">
            <mc:AlternateContent xmlns:mc="http://schemas.openxmlformats.org/markup-compatibility/2006">
              <mc:Choice xmlns:v="urn:schemas-microsoft-com:vml" Requires="v">
                <p:oleObj spid="_x0000_s2077" r:id="rId4" imgW="8749080" imgH="3860280" progId="">
                  <p:embed/>
                </p:oleObj>
              </mc:Choice>
              <mc:Fallback>
                <p:oleObj r:id="rId4" imgW="8749080" imgH="3860280" progId="">
                  <p:embed/>
                  <p:pic>
                    <p:nvPicPr>
                      <p:cNvPr id="2" name="对象 1"/>
                      <p:cNvPicPr/>
                      <p:nvPr/>
                    </p:nvPicPr>
                    <p:blipFill>
                      <a:blip r:embed="rId5"/>
                      <a:stretch>
                        <a:fillRect/>
                      </a:stretch>
                    </p:blipFill>
                    <p:spPr>
                      <a:xfrm>
                        <a:off x="1403648" y="3284984"/>
                        <a:ext cx="6264696" cy="2764605"/>
                      </a:xfrm>
                      <a:prstGeom prst="rect">
                        <a:avLst/>
                      </a:prstGeom>
                    </p:spPr>
                  </p:pic>
                </p:oleObj>
              </mc:Fallback>
            </mc:AlternateContent>
          </a:graphicData>
        </a:graphic>
      </p:graphicFrame>
    </p:spTree>
    <p:extLst>
      <p:ext uri="{BB962C8B-B14F-4D97-AF65-F5344CB8AC3E}">
        <p14:creationId xmlns:p14="http://schemas.microsoft.com/office/powerpoint/2010/main" val="41596180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719572" y="1484784"/>
            <a:ext cx="7704856" cy="3600400"/>
          </a:xfrm>
        </p:spPr>
        <p:txBody>
          <a:bodyPr>
            <a:normAutofit/>
          </a:bodyPr>
          <a:lstStyle/>
          <a:p>
            <a:pPr marL="0" indent="0">
              <a:buNone/>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8. </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Python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实现</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6" name="对象 5">
            <a:extLst>
              <a:ext uri="{FF2B5EF4-FFF2-40B4-BE49-F238E27FC236}">
                <a16:creationId xmlns:a16="http://schemas.microsoft.com/office/drawing/2014/main" id="{45CBE964-8D81-4419-8D86-182BDB433F27}"/>
              </a:ext>
            </a:extLst>
          </p:cNvPr>
          <p:cNvGraphicFramePr>
            <a:graphicFrameLocks noChangeAspect="1"/>
          </p:cNvGraphicFramePr>
          <p:nvPr>
            <p:extLst>
              <p:ext uri="{D42A27DB-BD31-4B8C-83A1-F6EECF244321}">
                <p14:modId xmlns:p14="http://schemas.microsoft.com/office/powerpoint/2010/main" val="2099405826"/>
              </p:ext>
            </p:extLst>
          </p:nvPr>
        </p:nvGraphicFramePr>
        <p:xfrm>
          <a:off x="719572" y="2132856"/>
          <a:ext cx="5472608" cy="3695105"/>
        </p:xfrm>
        <a:graphic>
          <a:graphicData uri="http://schemas.openxmlformats.org/presentationml/2006/ole">
            <mc:AlternateContent xmlns:mc="http://schemas.openxmlformats.org/markup-compatibility/2006">
              <mc:Choice xmlns:v="urn:schemas-microsoft-com:vml" Requires="v">
                <p:oleObj spid="_x0000_s3101" r:id="rId4" imgW="7898400" imgH="5320440" progId="">
                  <p:embed/>
                </p:oleObj>
              </mc:Choice>
              <mc:Fallback>
                <p:oleObj r:id="rId4" imgW="7898400" imgH="5320440" progId="">
                  <p:embed/>
                  <p:pic>
                    <p:nvPicPr>
                      <p:cNvPr id="2" name="对象 1"/>
                      <p:cNvPicPr/>
                      <p:nvPr/>
                    </p:nvPicPr>
                    <p:blipFill>
                      <a:blip r:embed="rId5"/>
                      <a:stretch>
                        <a:fillRect/>
                      </a:stretch>
                    </p:blipFill>
                    <p:spPr>
                      <a:xfrm>
                        <a:off x="719572" y="2132856"/>
                        <a:ext cx="5472608" cy="3695105"/>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E1BA0EAD-5952-4684-B89B-24E283DF3906}"/>
              </a:ext>
            </a:extLst>
          </p:cNvPr>
          <p:cNvSpPr/>
          <p:nvPr/>
        </p:nvSpPr>
        <p:spPr>
          <a:xfrm>
            <a:off x="6512831" y="1484784"/>
            <a:ext cx="1988852" cy="3108543"/>
          </a:xfrm>
          <a:prstGeom prst="rect">
            <a:avLst/>
          </a:prstGeom>
          <a:solidFill>
            <a:schemeClr val="tx2">
              <a:lumMod val="40000"/>
              <a:lumOff val="60000"/>
            </a:schemeClr>
          </a:solidFill>
        </p:spPr>
        <p:txBody>
          <a:bodyPr wrap="square">
            <a:spAutoFit/>
          </a:bodyPr>
          <a:lstStyle/>
          <a:p>
            <a:pPr algn="just"/>
            <a:r>
              <a:rPr lang="zh-CN" altLang="en-US" sz="1400" b="1" dirty="0">
                <a:latin typeface="Times New Roman" panose="02020603050405020304" pitchFamily="18" charset="0"/>
                <a:cs typeface="Times New Roman" panose="02020603050405020304" pitchFamily="18" charset="0"/>
              </a:rPr>
              <a:t>设计了</a:t>
            </a:r>
            <a:r>
              <a:rPr lang="en-US" altLang="zh-CN" sz="1400" b="1" dirty="0">
                <a:latin typeface="Times New Roman" panose="02020603050405020304" pitchFamily="18" charset="0"/>
                <a:cs typeface="Times New Roman" panose="02020603050405020304" pitchFamily="18" charset="0"/>
              </a:rPr>
              <a:t>createC1</a:t>
            </a:r>
            <a:r>
              <a:rPr lang="zh-CN" altLang="en-US" sz="1400" b="1" dirty="0">
                <a:latin typeface="Times New Roman" panose="02020603050405020304" pitchFamily="18" charset="0"/>
                <a:cs typeface="Times New Roman" panose="02020603050405020304" pitchFamily="18" charset="0"/>
              </a:rPr>
              <a:t>函数。该函数接收事务集数据，从中提取出所有的单项，返回的结果是这些单项构成的集合。对于</a:t>
            </a:r>
            <a:r>
              <a:rPr lang="en-US" altLang="zh-CN" sz="1400" b="1" dirty="0">
                <a:latin typeface="Times New Roman" panose="02020603050405020304" pitchFamily="18" charset="0"/>
                <a:cs typeface="Times New Roman" panose="02020603050405020304" pitchFamily="18" charset="0"/>
              </a:rPr>
              <a:t>Python</a:t>
            </a:r>
            <a:r>
              <a:rPr lang="zh-CN" altLang="en-US" sz="1400" b="1" dirty="0">
                <a:latin typeface="Times New Roman" panose="02020603050405020304" pitchFamily="18" charset="0"/>
                <a:cs typeface="Times New Roman" panose="02020603050405020304" pitchFamily="18" charset="0"/>
              </a:rPr>
              <a:t>来说，</a:t>
            </a:r>
            <a:r>
              <a:rPr lang="en-US" altLang="zh-CN" sz="1400" b="1" dirty="0">
                <a:latin typeface="Times New Roman" panose="02020603050405020304" pitchFamily="18" charset="0"/>
                <a:cs typeface="Times New Roman" panose="02020603050405020304" pitchFamily="18" charset="0"/>
              </a:rPr>
              <a:t>list</a:t>
            </a:r>
            <a:r>
              <a:rPr lang="zh-CN" altLang="en-US" sz="1400" b="1" dirty="0">
                <a:latin typeface="Times New Roman" panose="02020603050405020304" pitchFamily="18" charset="0"/>
                <a:cs typeface="Times New Roman" panose="02020603050405020304" pitchFamily="18" charset="0"/>
              </a:rPr>
              <a:t>列表是一个可变集合，为了对这些单项列表进行进一步的组合和查询操作，需要将它转变为一个冻结（不可变）集合，因此，在函数的末尾进行了映射和转换：</a:t>
            </a:r>
            <a:r>
              <a:rPr lang="en-US" altLang="zh-CN" sz="1400" b="1" dirty="0">
                <a:latin typeface="Times New Roman" panose="02020603050405020304" pitchFamily="18" charset="0"/>
                <a:cs typeface="Times New Roman" panose="02020603050405020304" pitchFamily="18" charset="0"/>
              </a:rPr>
              <a:t>list(map(</a:t>
            </a:r>
            <a:r>
              <a:rPr lang="en-US" altLang="zh-CN" sz="1400" b="1" dirty="0" err="1">
                <a:latin typeface="Times New Roman" panose="02020603050405020304" pitchFamily="18" charset="0"/>
                <a:cs typeface="Times New Roman" panose="02020603050405020304" pitchFamily="18" charset="0"/>
              </a:rPr>
              <a:t>frozenset</a:t>
            </a:r>
            <a:r>
              <a:rPr lang="en-US" altLang="zh-CN" sz="1400" b="1" dirty="0">
                <a:latin typeface="Times New Roman" panose="02020603050405020304" pitchFamily="18" charset="0"/>
                <a:cs typeface="Times New Roman" panose="02020603050405020304" pitchFamily="18" charset="0"/>
              </a:rPr>
              <a:t>, C))</a:t>
            </a:r>
            <a:r>
              <a:rPr lang="zh-CN" altLang="en-US" sz="1400" b="1" dirty="0"/>
              <a:t>。</a:t>
            </a:r>
          </a:p>
        </p:txBody>
      </p:sp>
      <p:sp>
        <p:nvSpPr>
          <p:cNvPr id="8" name="矩形 7">
            <a:extLst>
              <a:ext uri="{FF2B5EF4-FFF2-40B4-BE49-F238E27FC236}">
                <a16:creationId xmlns:a16="http://schemas.microsoft.com/office/drawing/2014/main" id="{30A8417A-C2FA-4F6C-BD78-6DF2050403BD}"/>
              </a:ext>
            </a:extLst>
          </p:cNvPr>
          <p:cNvSpPr/>
          <p:nvPr/>
        </p:nvSpPr>
        <p:spPr>
          <a:xfrm>
            <a:off x="6509673" y="4936460"/>
            <a:ext cx="1988852" cy="1169551"/>
          </a:xfrm>
          <a:prstGeom prst="rect">
            <a:avLst/>
          </a:prstGeom>
          <a:solidFill>
            <a:schemeClr val="tx2">
              <a:lumMod val="40000"/>
              <a:lumOff val="60000"/>
            </a:schemeClr>
          </a:solidFill>
        </p:spPr>
        <p:txBody>
          <a:bodyPr wrap="square">
            <a:spAutoFit/>
          </a:bodyPr>
          <a:lstStyle/>
          <a:p>
            <a:pPr algn="just"/>
            <a:r>
              <a:rPr lang="zh-CN" altLang="en-US" sz="1400" b="1" dirty="0">
                <a:latin typeface="Times New Roman" panose="02020603050405020304" pitchFamily="18" charset="0"/>
                <a:cs typeface="Times New Roman" panose="02020603050405020304" pitchFamily="18" charset="0"/>
              </a:rPr>
              <a:t>第</a:t>
            </a:r>
            <a:r>
              <a:rPr lang="en-US" altLang="zh-CN" sz="1400" b="1" dirty="0">
                <a:latin typeface="Times New Roman" panose="02020603050405020304" pitchFamily="18" charset="0"/>
                <a:cs typeface="Times New Roman" panose="02020603050405020304" pitchFamily="18" charset="0"/>
              </a:rPr>
              <a:t>14-15</a:t>
            </a:r>
            <a:r>
              <a:rPr lang="zh-CN" altLang="en-US" sz="1400" b="1" dirty="0">
                <a:latin typeface="Times New Roman" panose="02020603050405020304" pitchFamily="18" charset="0"/>
                <a:cs typeface="Times New Roman" panose="02020603050405020304" pitchFamily="18" charset="0"/>
              </a:rPr>
              <a:t>行加入输出语句，输出的是从事务集中取出的单项集列表，其中每一个元素都是冻结的</a:t>
            </a:r>
            <a:r>
              <a:rPr lang="en-US" altLang="zh-CN" sz="1400" b="1" dirty="0">
                <a:latin typeface="Times New Roman" panose="02020603050405020304" pitchFamily="18" charset="0"/>
                <a:cs typeface="Times New Roman" panose="02020603050405020304" pitchFamily="18" charset="0"/>
              </a:rPr>
              <a:t>set</a:t>
            </a:r>
            <a:r>
              <a:rPr lang="zh-CN" altLang="en-US" sz="1400" b="1" dirty="0">
                <a:latin typeface="Times New Roman" panose="02020603050405020304" pitchFamily="18" charset="0"/>
                <a:cs typeface="Times New Roman" panose="02020603050405020304" pitchFamily="18" charset="0"/>
              </a:rPr>
              <a:t>集合。</a:t>
            </a:r>
          </a:p>
        </p:txBody>
      </p:sp>
    </p:spTree>
    <p:extLst>
      <p:ext uri="{BB962C8B-B14F-4D97-AF65-F5344CB8AC3E}">
        <p14:creationId xmlns:p14="http://schemas.microsoft.com/office/powerpoint/2010/main" val="203770489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422114" y="1290504"/>
            <a:ext cx="7704856" cy="3600400"/>
          </a:xfrm>
        </p:spPr>
        <p:txBody>
          <a:bodyPr>
            <a:normAutofit/>
          </a:bodyPr>
          <a:lstStyle/>
          <a:p>
            <a:pPr marL="0" indent="0">
              <a:buNone/>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8. </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Python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实现</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2E1AB11E-B404-4139-8D03-76304EB8DFCA}"/>
              </a:ext>
            </a:extLst>
          </p:cNvPr>
          <p:cNvSpPr/>
          <p:nvPr/>
        </p:nvSpPr>
        <p:spPr>
          <a:xfrm>
            <a:off x="251520" y="2636912"/>
            <a:ext cx="2430810" cy="3139321"/>
          </a:xfrm>
          <a:prstGeom prst="rect">
            <a:avLst/>
          </a:prstGeom>
        </p:spPr>
        <p:txBody>
          <a:bodyPr wrap="square">
            <a:spAutoFit/>
          </a:bodyPr>
          <a:lstStyle/>
          <a:p>
            <a:r>
              <a:rPr lang="zh-CN" altLang="en-US" dirty="0">
                <a:latin typeface="Times New Roman" panose="02020603050405020304" pitchFamily="18" charset="0"/>
                <a:cs typeface="Times New Roman" panose="02020603050405020304" pitchFamily="18" charset="0"/>
              </a:rPr>
              <a:t>输出 Out:	</a:t>
            </a:r>
            <a:endParaRPr lang="en-US" altLang="zh-CN" dirty="0">
              <a:latin typeface="Times New Roman" panose="02020603050405020304" pitchFamily="18" charset="0"/>
              <a:cs typeface="Times New Roman" panose="02020603050405020304" pitchFamily="18" charset="0"/>
            </a:endParaRPr>
          </a:p>
          <a:p>
            <a:r>
              <a:rPr lang="zh-CN" altLang="en-US" dirty="0">
                <a:latin typeface="Times New Roman" panose="02020603050405020304" pitchFamily="18" charset="0"/>
                <a:cs typeface="Times New Roman" panose="02020603050405020304" pitchFamily="18" charset="0"/>
              </a:rPr>
              <a:t>[frozenset({1, 2}), frozenset({1, 3}), frozenset({1, 4}), frozenset({1, 5}), frozenset({2, 3}), frozenset({2, 4}), frozenset({2, 5}), frozenset({3, 4}), frozenset({3, 5}), frozenset({4, 5})]</a:t>
            </a:r>
          </a:p>
        </p:txBody>
      </p:sp>
      <p:sp>
        <p:nvSpPr>
          <p:cNvPr id="11" name="矩形 10">
            <a:extLst>
              <a:ext uri="{FF2B5EF4-FFF2-40B4-BE49-F238E27FC236}">
                <a16:creationId xmlns:a16="http://schemas.microsoft.com/office/drawing/2014/main" id="{4FE65449-1C28-427A-A4AA-4F3655F42499}"/>
              </a:ext>
            </a:extLst>
          </p:cNvPr>
          <p:cNvSpPr/>
          <p:nvPr/>
        </p:nvSpPr>
        <p:spPr>
          <a:xfrm>
            <a:off x="6944327" y="1265942"/>
            <a:ext cx="1988852" cy="2677656"/>
          </a:xfrm>
          <a:prstGeom prst="rect">
            <a:avLst/>
          </a:prstGeom>
          <a:solidFill>
            <a:schemeClr val="accent1">
              <a:lumMod val="60000"/>
              <a:lumOff val="40000"/>
            </a:schemeClr>
          </a:solidFill>
        </p:spPr>
        <p:txBody>
          <a:bodyPr wrap="square">
            <a:spAutoFit/>
          </a:bodyPr>
          <a:lstStyle/>
          <a:p>
            <a:pPr algn="just"/>
            <a:r>
              <a:rPr lang="zh-CN" altLang="en-US" sz="1400" b="1" dirty="0">
                <a:latin typeface="Times New Roman" panose="02020603050405020304" pitchFamily="18" charset="0"/>
                <a:cs typeface="Times New Roman" panose="02020603050405020304" pitchFamily="18" charset="0"/>
              </a:rPr>
              <a:t>这里设计了</a:t>
            </a:r>
            <a:r>
              <a:rPr lang="en-US" altLang="zh-CN" sz="1400" b="1" dirty="0" err="1">
                <a:latin typeface="Times New Roman" panose="02020603050405020304" pitchFamily="18" charset="0"/>
                <a:cs typeface="Times New Roman" panose="02020603050405020304" pitchFamily="18" charset="0"/>
              </a:rPr>
              <a:t>aprioriGen</a:t>
            </a:r>
            <a:r>
              <a:rPr lang="zh-CN" altLang="en-US" sz="1400" b="1" dirty="0">
                <a:latin typeface="Times New Roman" panose="02020603050405020304" pitchFamily="18" charset="0"/>
                <a:cs typeface="Times New Roman" panose="02020603050405020304" pitchFamily="18" charset="0"/>
              </a:rPr>
              <a:t>函数，它用于从</a:t>
            </a:r>
            <a:r>
              <a:rPr lang="en-US" altLang="zh-CN" sz="1400" b="1" dirty="0">
                <a:latin typeface="Times New Roman" panose="02020603050405020304" pitchFamily="18" charset="0"/>
                <a:cs typeface="Times New Roman" panose="02020603050405020304" pitchFamily="18" charset="0"/>
              </a:rPr>
              <a:t>k-1</a:t>
            </a:r>
            <a:r>
              <a:rPr lang="zh-CN" altLang="en-US" sz="1400" b="1" dirty="0">
                <a:latin typeface="Times New Roman" panose="02020603050405020304" pitchFamily="18" charset="0"/>
                <a:cs typeface="Times New Roman" panose="02020603050405020304" pitchFamily="18" charset="0"/>
              </a:rPr>
              <a:t>项集中生成候选</a:t>
            </a:r>
            <a:r>
              <a:rPr lang="en-US" altLang="zh-CN" sz="1400" b="1" dirty="0">
                <a:latin typeface="Times New Roman" panose="02020603050405020304" pitchFamily="18" charset="0"/>
                <a:cs typeface="Times New Roman" panose="02020603050405020304" pitchFamily="18" charset="0"/>
              </a:rPr>
              <a:t>k</a:t>
            </a:r>
            <a:r>
              <a:rPr lang="zh-CN" altLang="en-US" sz="1400" b="1" dirty="0">
                <a:latin typeface="Times New Roman" panose="02020603050405020304" pitchFamily="18" charset="0"/>
                <a:cs typeface="Times New Roman" panose="02020603050405020304" pitchFamily="18" charset="0"/>
              </a:rPr>
              <a:t>项集。</a:t>
            </a:r>
          </a:p>
          <a:p>
            <a:pPr algn="just"/>
            <a:r>
              <a:rPr lang="en-US" altLang="zh-CN" sz="1400" b="1" dirty="0">
                <a:latin typeface="Times New Roman" panose="02020603050405020304" pitchFamily="18" charset="0"/>
                <a:cs typeface="Times New Roman" panose="02020603050405020304" pitchFamily="18" charset="0"/>
              </a:rPr>
              <a:t>20-21</a:t>
            </a:r>
            <a:r>
              <a:rPr lang="zh-CN" altLang="en-US" sz="1400" b="1" dirty="0">
                <a:latin typeface="Times New Roman" panose="02020603050405020304" pitchFamily="18" charset="0"/>
                <a:cs typeface="Times New Roman" panose="02020603050405020304" pitchFamily="18" charset="0"/>
              </a:rPr>
              <a:t>行调用该函数，以</a:t>
            </a:r>
            <a:r>
              <a:rPr lang="en-US" altLang="zh-CN" sz="1400" b="1" dirty="0">
                <a:latin typeface="Times New Roman" panose="02020603050405020304" pitchFamily="18" charset="0"/>
                <a:cs typeface="Times New Roman" panose="02020603050405020304" pitchFamily="18" charset="0"/>
              </a:rPr>
              <a:t>In[2]:</a:t>
            </a:r>
            <a:r>
              <a:rPr lang="zh-CN" altLang="en-US" sz="1400" b="1" dirty="0">
                <a:latin typeface="Times New Roman" panose="02020603050405020304" pitchFamily="18" charset="0"/>
                <a:cs typeface="Times New Roman" panose="02020603050405020304" pitchFamily="18" charset="0"/>
              </a:rPr>
              <a:t>中生成的单项集</a:t>
            </a:r>
            <a:r>
              <a:rPr lang="en-US" altLang="zh-CN" sz="1400" b="1" dirty="0">
                <a:latin typeface="Times New Roman" panose="02020603050405020304" pitchFamily="18" charset="0"/>
                <a:cs typeface="Times New Roman" panose="02020603050405020304" pitchFamily="18" charset="0"/>
              </a:rPr>
              <a:t>C1</a:t>
            </a:r>
            <a:r>
              <a:rPr lang="zh-CN" altLang="en-US" sz="1400" b="1" dirty="0">
                <a:latin typeface="Times New Roman" panose="02020603050405020304" pitchFamily="18" charset="0"/>
                <a:cs typeface="Times New Roman" panose="02020603050405020304" pitchFamily="18" charset="0"/>
              </a:rPr>
              <a:t>为基础，生成并输出候选</a:t>
            </a:r>
            <a:r>
              <a:rPr lang="en-US" altLang="zh-CN" sz="1400" b="1" dirty="0">
                <a:latin typeface="Times New Roman" panose="02020603050405020304" pitchFamily="18" charset="0"/>
                <a:cs typeface="Times New Roman" panose="02020603050405020304" pitchFamily="18" charset="0"/>
              </a:rPr>
              <a:t>2-</a:t>
            </a:r>
            <a:r>
              <a:rPr lang="zh-CN" altLang="en-US" sz="1400" b="1" dirty="0">
                <a:latin typeface="Times New Roman" panose="02020603050405020304" pitchFamily="18" charset="0"/>
                <a:cs typeface="Times New Roman" panose="02020603050405020304" pitchFamily="18" charset="0"/>
              </a:rPr>
              <a:t>项集。通过该表传入的参数</a:t>
            </a:r>
            <a:r>
              <a:rPr lang="en-US" altLang="zh-CN" sz="1400" b="1" dirty="0" err="1">
                <a:latin typeface="Times New Roman" panose="02020603050405020304" pitchFamily="18" charset="0"/>
                <a:cs typeface="Times New Roman" panose="02020603050405020304" pitchFamily="18" charset="0"/>
              </a:rPr>
              <a:t>Ck</a:t>
            </a:r>
            <a:r>
              <a:rPr lang="zh-CN" altLang="en-US" sz="1400" b="1" dirty="0">
                <a:latin typeface="Times New Roman" panose="02020603050405020304" pitchFamily="18" charset="0"/>
                <a:cs typeface="Times New Roman" panose="02020603050405020304" pitchFamily="18" charset="0"/>
              </a:rPr>
              <a:t>和</a:t>
            </a:r>
            <a:r>
              <a:rPr lang="en-US" altLang="zh-CN" sz="1400" b="1" dirty="0">
                <a:latin typeface="Times New Roman" panose="02020603050405020304" pitchFamily="18" charset="0"/>
                <a:cs typeface="Times New Roman" panose="02020603050405020304" pitchFamily="18" charset="0"/>
              </a:rPr>
              <a:t>k</a:t>
            </a:r>
            <a:r>
              <a:rPr lang="zh-CN" altLang="en-US" sz="1400" b="1" dirty="0">
                <a:latin typeface="Times New Roman" panose="02020603050405020304" pitchFamily="18" charset="0"/>
                <a:cs typeface="Times New Roman" panose="02020603050405020304" pitchFamily="18" charset="0"/>
              </a:rPr>
              <a:t>，可以依次在</a:t>
            </a:r>
            <a:r>
              <a:rPr lang="en-US" altLang="zh-CN" sz="1400" b="1" dirty="0">
                <a:latin typeface="Times New Roman" panose="02020603050405020304" pitchFamily="18" charset="0"/>
                <a:cs typeface="Times New Roman" panose="02020603050405020304" pitchFamily="18" charset="0"/>
              </a:rPr>
              <a:t>1-</a:t>
            </a:r>
            <a:r>
              <a:rPr lang="zh-CN" altLang="en-US" sz="1400" b="1" dirty="0">
                <a:latin typeface="Times New Roman" panose="02020603050405020304" pitchFamily="18" charset="0"/>
                <a:cs typeface="Times New Roman" panose="02020603050405020304" pitchFamily="18" charset="0"/>
              </a:rPr>
              <a:t>项集基础上生成候选</a:t>
            </a:r>
            <a:r>
              <a:rPr lang="en-US" altLang="zh-CN" sz="1400" b="1" dirty="0">
                <a:latin typeface="Times New Roman" panose="02020603050405020304" pitchFamily="18" charset="0"/>
                <a:cs typeface="Times New Roman" panose="02020603050405020304" pitchFamily="18" charset="0"/>
              </a:rPr>
              <a:t>2-</a:t>
            </a:r>
            <a:r>
              <a:rPr lang="zh-CN" altLang="en-US" sz="1400" b="1" dirty="0">
                <a:latin typeface="Times New Roman" panose="02020603050405020304" pitchFamily="18" charset="0"/>
                <a:cs typeface="Times New Roman" panose="02020603050405020304" pitchFamily="18" charset="0"/>
              </a:rPr>
              <a:t>项集，在</a:t>
            </a:r>
            <a:r>
              <a:rPr lang="en-US" altLang="zh-CN" sz="1400" b="1" dirty="0">
                <a:latin typeface="Times New Roman" panose="02020603050405020304" pitchFamily="18" charset="0"/>
                <a:cs typeface="Times New Roman" panose="02020603050405020304" pitchFamily="18" charset="0"/>
              </a:rPr>
              <a:t>2-</a:t>
            </a:r>
            <a:r>
              <a:rPr lang="zh-CN" altLang="en-US" sz="1400" b="1" dirty="0">
                <a:latin typeface="Times New Roman" panose="02020603050405020304" pitchFamily="18" charset="0"/>
                <a:cs typeface="Times New Roman" panose="02020603050405020304" pitchFamily="18" charset="0"/>
              </a:rPr>
              <a:t>项集基础上生成候选</a:t>
            </a:r>
            <a:r>
              <a:rPr lang="en-US" altLang="zh-CN" sz="1400" b="1" dirty="0">
                <a:latin typeface="Times New Roman" panose="02020603050405020304" pitchFamily="18" charset="0"/>
                <a:cs typeface="Times New Roman" panose="02020603050405020304" pitchFamily="18" charset="0"/>
              </a:rPr>
              <a:t>3-</a:t>
            </a:r>
            <a:r>
              <a:rPr lang="zh-CN" altLang="en-US" sz="1400" b="1" dirty="0">
                <a:latin typeface="Times New Roman" panose="02020603050405020304" pitchFamily="18" charset="0"/>
                <a:cs typeface="Times New Roman" panose="02020603050405020304" pitchFamily="18" charset="0"/>
              </a:rPr>
              <a:t>项集，</a:t>
            </a:r>
            <a:r>
              <a:rPr lang="en-US" altLang="zh-CN" sz="1400" b="1" dirty="0">
                <a:latin typeface="Times New Roman" panose="02020603050405020304" pitchFamily="18" charset="0"/>
                <a:cs typeface="Times New Roman" panose="02020603050405020304" pitchFamily="18" charset="0"/>
              </a:rPr>
              <a:t>……</a:t>
            </a:r>
            <a:endParaRPr lang="zh-CN" altLang="en-US" sz="1400" b="1" dirty="0">
              <a:latin typeface="Times New Roman" panose="02020603050405020304" pitchFamily="18" charset="0"/>
              <a:cs typeface="Times New Roman" panose="02020603050405020304" pitchFamily="18" charset="0"/>
            </a:endParaRPr>
          </a:p>
        </p:txBody>
      </p:sp>
      <p:graphicFrame>
        <p:nvGraphicFramePr>
          <p:cNvPr id="12" name="对象 11">
            <a:extLst>
              <a:ext uri="{FF2B5EF4-FFF2-40B4-BE49-F238E27FC236}">
                <a16:creationId xmlns:a16="http://schemas.microsoft.com/office/drawing/2014/main" id="{D75E1ECD-4137-4AB8-A2D4-D2F122C060DC}"/>
              </a:ext>
            </a:extLst>
          </p:cNvPr>
          <p:cNvGraphicFramePr>
            <a:graphicFrameLocks noChangeAspect="1"/>
          </p:cNvGraphicFramePr>
          <p:nvPr>
            <p:extLst>
              <p:ext uri="{D42A27DB-BD31-4B8C-83A1-F6EECF244321}">
                <p14:modId xmlns:p14="http://schemas.microsoft.com/office/powerpoint/2010/main" val="1731917495"/>
              </p:ext>
            </p:extLst>
          </p:nvPr>
        </p:nvGraphicFramePr>
        <p:xfrm>
          <a:off x="3508921" y="1204392"/>
          <a:ext cx="3006613" cy="4960912"/>
        </p:xfrm>
        <a:graphic>
          <a:graphicData uri="http://schemas.openxmlformats.org/presentationml/2006/ole">
            <mc:AlternateContent xmlns:mc="http://schemas.openxmlformats.org/markup-compatibility/2006">
              <mc:Choice xmlns:v="urn:schemas-microsoft-com:vml" Requires="v">
                <p:oleObj spid="_x0000_s4125" r:id="rId4" imgW="4152240" imgH="6844320" progId="">
                  <p:embed/>
                </p:oleObj>
              </mc:Choice>
              <mc:Fallback>
                <p:oleObj r:id="rId4" imgW="4152240" imgH="6844320" progId="">
                  <p:embed/>
                  <p:pic>
                    <p:nvPicPr>
                      <p:cNvPr id="2" name="对象 1"/>
                      <p:cNvPicPr/>
                      <p:nvPr/>
                    </p:nvPicPr>
                    <p:blipFill>
                      <a:blip r:embed="rId5"/>
                      <a:stretch>
                        <a:fillRect/>
                      </a:stretch>
                    </p:blipFill>
                    <p:spPr>
                      <a:xfrm>
                        <a:off x="3508921" y="1204392"/>
                        <a:ext cx="3006613" cy="4960912"/>
                      </a:xfrm>
                      <a:prstGeom prst="rect">
                        <a:avLst/>
                      </a:prstGeom>
                    </p:spPr>
                  </p:pic>
                </p:oleObj>
              </mc:Fallback>
            </mc:AlternateContent>
          </a:graphicData>
        </a:graphic>
      </p:graphicFrame>
    </p:spTree>
    <p:extLst>
      <p:ext uri="{BB962C8B-B14F-4D97-AF65-F5344CB8AC3E}">
        <p14:creationId xmlns:p14="http://schemas.microsoft.com/office/powerpoint/2010/main" val="31249653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4" name="内容占位符 2">
            <a:extLst>
              <a:ext uri="{FF2B5EF4-FFF2-40B4-BE49-F238E27FC236}">
                <a16:creationId xmlns:a16="http://schemas.microsoft.com/office/drawing/2014/main" id="{6F360F28-DC12-4459-89B4-486D97E3DAD6}"/>
              </a:ext>
            </a:extLst>
          </p:cNvPr>
          <p:cNvSpPr txBox="1">
            <a:spLocks/>
          </p:cNvSpPr>
          <p:nvPr/>
        </p:nvSpPr>
        <p:spPr>
          <a:xfrm>
            <a:off x="202382" y="1196752"/>
            <a:ext cx="7704856" cy="36004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8. </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Python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实现</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Font typeface="Arial" pitchFamily="34" charset="0"/>
              <a:buNone/>
            </a:pP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Font typeface="Arial" pitchFamily="34" charset="0"/>
              <a:buNone/>
            </a:pP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43E0BE98-0506-4C2E-93B5-89C707F5455C}"/>
              </a:ext>
            </a:extLst>
          </p:cNvPr>
          <p:cNvSpPr/>
          <p:nvPr/>
        </p:nvSpPr>
        <p:spPr>
          <a:xfrm>
            <a:off x="323528" y="1844824"/>
            <a:ext cx="2594930" cy="4447371"/>
          </a:xfrm>
          <a:prstGeom prst="rect">
            <a:avLst/>
          </a:prstGeom>
        </p:spPr>
        <p:txBody>
          <a:bodyPr wrap="square">
            <a:spAutoFit/>
          </a:bodyPr>
          <a:lstStyle/>
          <a:p>
            <a:r>
              <a:rPr lang="zh-CN" altLang="en-US" sz="1000" b="1" dirty="0">
                <a:latin typeface="Times New Roman" panose="02020603050405020304" pitchFamily="18" charset="0"/>
                <a:cs typeface="Times New Roman" panose="02020603050405020304" pitchFamily="18" charset="0"/>
              </a:rPr>
              <a:t>输出 Out:	</a:t>
            </a:r>
            <a:endParaRPr lang="en-US" altLang="zh-CN" sz="1000" b="1" dirty="0">
              <a:latin typeface="Times New Roman" panose="02020603050405020304" pitchFamily="18" charset="0"/>
              <a:cs typeface="Times New Roman" panose="02020603050405020304" pitchFamily="18" charset="0"/>
            </a:endParaRPr>
          </a:p>
          <a:p>
            <a:r>
              <a:rPr lang="zh-CN" altLang="en-US" sz="1050" b="1" dirty="0">
                <a:latin typeface="Times New Roman" panose="02020603050405020304" pitchFamily="18" charset="0"/>
                <a:cs typeface="Times New Roman" panose="02020603050405020304" pitchFamily="18" charset="0"/>
              </a:rPr>
              <a:t>[[frozenset({3}), frozenset({4}), frozenset({5}), frozenset({2}), frozenset({1})], [frozenset({1, 3}), frozenset({2, 3}), frozenset({2, 4}), frozenset({1, 2}), frozenset({1, 5}), frozenset({2, 5})], [frozenset({1, 2, 3}), frozenset({1, 2, 5})], []]</a:t>
            </a:r>
          </a:p>
          <a:p>
            <a:r>
              <a:rPr lang="zh-CN" altLang="en-US" sz="1050" b="1" dirty="0">
                <a:latin typeface="Times New Roman" panose="02020603050405020304" pitchFamily="18" charset="0"/>
                <a:cs typeface="Times New Roman" panose="02020603050405020304" pitchFamily="18" charset="0"/>
              </a:rPr>
              <a:t>{frozenset({1}): 0.6666666666666666, frozenset({2}): 0.7777777777777778, frozenset({5}): 0.2222222222222222, frozenset({4}): 0.2222222222222222, frozenset({3}): 0.6666666666666666, frozenset({2, 5}): 0.2222222222222222, frozenset({1, 5}): 0.2222222222222222, frozenset({1, 2}): 0.4444444444444444, frozenset({2, 4}): 0.2222222222222222, frozenset({2, 3}): 0.4444444444444444, frozenset({1, 4}): 0.1111111111111111, frozenset({1, 3}): 0.4444444444444444, frozenset({3, 5}): 0.1111111111111111, frozenset({1, 2, 5}): 0.2222222222222222, frozenset({1, 2, 3}): 0.2222222222222222, frozenset({1, 3, 5}): 0.1111111111111111, frozenset({2, 3, 5}): 0.1111111111111111, frozenset({1, 2, 3, 5}): 0.1111111111111111}</a:t>
            </a:r>
          </a:p>
        </p:txBody>
      </p:sp>
      <p:graphicFrame>
        <p:nvGraphicFramePr>
          <p:cNvPr id="6" name="对象 5">
            <a:extLst>
              <a:ext uri="{FF2B5EF4-FFF2-40B4-BE49-F238E27FC236}">
                <a16:creationId xmlns:a16="http://schemas.microsoft.com/office/drawing/2014/main" id="{E3A0F697-68B1-4D21-A945-E597C0B98B3C}"/>
              </a:ext>
            </a:extLst>
          </p:cNvPr>
          <p:cNvGraphicFramePr>
            <a:graphicFrameLocks noChangeAspect="1"/>
          </p:cNvGraphicFramePr>
          <p:nvPr>
            <p:extLst>
              <p:ext uri="{D42A27DB-BD31-4B8C-83A1-F6EECF244321}">
                <p14:modId xmlns:p14="http://schemas.microsoft.com/office/powerpoint/2010/main" val="276900660"/>
              </p:ext>
            </p:extLst>
          </p:nvPr>
        </p:nvGraphicFramePr>
        <p:xfrm>
          <a:off x="3220666" y="1268760"/>
          <a:ext cx="4104456" cy="4873463"/>
        </p:xfrm>
        <a:graphic>
          <a:graphicData uri="http://schemas.openxmlformats.org/presentationml/2006/ole">
            <mc:AlternateContent xmlns:mc="http://schemas.openxmlformats.org/markup-compatibility/2006">
              <mc:Choice xmlns:v="urn:schemas-microsoft-com:vml" Requires="v">
                <p:oleObj spid="_x0000_s5149" r:id="rId4" imgW="5599800" imgH="6628320" progId="">
                  <p:embed/>
                </p:oleObj>
              </mc:Choice>
              <mc:Fallback>
                <p:oleObj r:id="rId4" imgW="5599800" imgH="6628320" progId="">
                  <p:embed/>
                  <p:pic>
                    <p:nvPicPr>
                      <p:cNvPr id="2" name="对象 1"/>
                      <p:cNvPicPr/>
                      <p:nvPr/>
                    </p:nvPicPr>
                    <p:blipFill>
                      <a:blip r:embed="rId5"/>
                      <a:stretch>
                        <a:fillRect/>
                      </a:stretch>
                    </p:blipFill>
                    <p:spPr>
                      <a:xfrm>
                        <a:off x="3220666" y="1268760"/>
                        <a:ext cx="4104456" cy="4873463"/>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7CDDA7EA-49B0-4825-B058-A3BD583C0C67}"/>
              </a:ext>
            </a:extLst>
          </p:cNvPr>
          <p:cNvSpPr/>
          <p:nvPr/>
        </p:nvSpPr>
        <p:spPr>
          <a:xfrm>
            <a:off x="7442212" y="1258667"/>
            <a:ext cx="1512168" cy="4893647"/>
          </a:xfrm>
          <a:prstGeom prst="rect">
            <a:avLst/>
          </a:prstGeom>
          <a:solidFill>
            <a:schemeClr val="accent1">
              <a:lumMod val="60000"/>
              <a:lumOff val="40000"/>
            </a:schemeClr>
          </a:solidFill>
        </p:spPr>
        <p:txBody>
          <a:bodyPr wrap="square">
            <a:spAutoFit/>
          </a:bodyPr>
          <a:lstStyle/>
          <a:p>
            <a:r>
              <a:rPr lang="zh-CN" altLang="en-US" sz="1200" b="1" dirty="0">
                <a:latin typeface="Times New Roman" panose="02020603050405020304" pitchFamily="18" charset="0"/>
                <a:cs typeface="Times New Roman" panose="02020603050405020304" pitchFamily="18" charset="0"/>
              </a:rPr>
              <a:t>第</a:t>
            </a:r>
            <a:r>
              <a:rPr lang="en-US" altLang="zh-CN" sz="1200" b="1" dirty="0">
                <a:latin typeface="Times New Roman" panose="02020603050405020304" pitchFamily="18" charset="0"/>
                <a:cs typeface="Times New Roman" panose="02020603050405020304" pitchFamily="18" charset="0"/>
              </a:rPr>
              <a:t>13</a:t>
            </a:r>
            <a:r>
              <a:rPr lang="zh-CN" altLang="en-US" sz="1200" b="1" dirty="0">
                <a:latin typeface="Times New Roman" panose="02020603050405020304" pitchFamily="18" charset="0"/>
                <a:cs typeface="Times New Roman" panose="02020603050405020304" pitchFamily="18" charset="0"/>
              </a:rPr>
              <a:t>行检查当前频繁</a:t>
            </a:r>
            <a:r>
              <a:rPr lang="en-US" altLang="zh-CN" sz="1200" b="1" dirty="0">
                <a:latin typeface="Times New Roman" panose="02020603050405020304" pitchFamily="18" charset="0"/>
                <a:cs typeface="Times New Roman" panose="02020603050405020304" pitchFamily="18" charset="0"/>
              </a:rPr>
              <a:t>k-1</a:t>
            </a:r>
            <a:r>
              <a:rPr lang="zh-CN" altLang="en-US" sz="1200" b="1" dirty="0">
                <a:latin typeface="Times New Roman" panose="02020603050405020304" pitchFamily="18" charset="0"/>
                <a:cs typeface="Times New Roman" panose="02020603050405020304" pitchFamily="18" charset="0"/>
              </a:rPr>
              <a:t>项集非空时，循环执行以下语句。</a:t>
            </a:r>
            <a:endParaRPr lang="en-US" altLang="zh-CN" sz="1200" b="1" dirty="0">
              <a:latin typeface="Times New Roman" panose="02020603050405020304" pitchFamily="18" charset="0"/>
              <a:cs typeface="Times New Roman" panose="02020603050405020304" pitchFamily="18" charset="0"/>
            </a:endParaRPr>
          </a:p>
          <a:p>
            <a:endParaRPr lang="en-US" altLang="zh-CN" sz="1200" b="1" dirty="0">
              <a:latin typeface="Times New Roman" panose="02020603050405020304" pitchFamily="18" charset="0"/>
              <a:cs typeface="Times New Roman" panose="02020603050405020304" pitchFamily="18" charset="0"/>
            </a:endParaRPr>
          </a:p>
          <a:p>
            <a:r>
              <a:rPr lang="zh-CN" altLang="en-US" sz="1200" b="1" dirty="0">
                <a:latin typeface="Times New Roman" panose="02020603050405020304" pitchFamily="18" charset="0"/>
                <a:cs typeface="Times New Roman" panose="02020603050405020304" pitchFamily="18" charset="0"/>
              </a:rPr>
              <a:t>第</a:t>
            </a:r>
            <a:r>
              <a:rPr lang="en-US" altLang="zh-CN" sz="1200" b="1" dirty="0">
                <a:latin typeface="Times New Roman" panose="02020603050405020304" pitchFamily="18" charset="0"/>
                <a:cs typeface="Times New Roman" panose="02020603050405020304" pitchFamily="18" charset="0"/>
              </a:rPr>
              <a:t>14</a:t>
            </a:r>
            <a:r>
              <a:rPr lang="zh-CN" altLang="en-US" sz="1200" b="1" dirty="0">
                <a:latin typeface="Times New Roman" panose="02020603050405020304" pitchFamily="18" charset="0"/>
                <a:cs typeface="Times New Roman" panose="02020603050405020304" pitchFamily="18" charset="0"/>
              </a:rPr>
              <a:t>行通过</a:t>
            </a:r>
            <a:r>
              <a:rPr lang="en-US" altLang="zh-CN" sz="1200" b="1" dirty="0">
                <a:latin typeface="Times New Roman" panose="02020603050405020304" pitchFamily="18" charset="0"/>
                <a:cs typeface="Times New Roman" panose="02020603050405020304" pitchFamily="18" charset="0"/>
              </a:rPr>
              <a:t>k-1</a:t>
            </a:r>
            <a:r>
              <a:rPr lang="zh-CN" altLang="en-US" sz="1200" b="1" dirty="0">
                <a:latin typeface="Times New Roman" panose="02020603050405020304" pitchFamily="18" charset="0"/>
                <a:cs typeface="Times New Roman" panose="02020603050405020304" pitchFamily="18" charset="0"/>
              </a:rPr>
              <a:t>项集生成候选</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项集；第</a:t>
            </a:r>
            <a:r>
              <a:rPr lang="en-US" altLang="zh-CN" sz="1200" b="1" dirty="0">
                <a:latin typeface="Times New Roman" panose="02020603050405020304" pitchFamily="18" charset="0"/>
                <a:cs typeface="Times New Roman" panose="02020603050405020304" pitchFamily="18" charset="0"/>
              </a:rPr>
              <a:t>15</a:t>
            </a:r>
            <a:r>
              <a:rPr lang="zh-CN" altLang="en-US" sz="1200" b="1" dirty="0">
                <a:latin typeface="Times New Roman" panose="02020603050405020304" pitchFamily="18" charset="0"/>
                <a:cs typeface="Times New Roman" panose="02020603050405020304" pitchFamily="18" charset="0"/>
              </a:rPr>
              <a:t>行检查生成的候选</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项集是否满足最小支持度要求；</a:t>
            </a:r>
            <a:endParaRPr lang="en-US" altLang="zh-CN" sz="1200" b="1" dirty="0">
              <a:latin typeface="Times New Roman" panose="02020603050405020304" pitchFamily="18" charset="0"/>
              <a:cs typeface="Times New Roman" panose="02020603050405020304" pitchFamily="18" charset="0"/>
            </a:endParaRPr>
          </a:p>
          <a:p>
            <a:endParaRPr lang="en-US" altLang="zh-CN" sz="1200" b="1" dirty="0">
              <a:latin typeface="Times New Roman" panose="02020603050405020304" pitchFamily="18" charset="0"/>
              <a:cs typeface="Times New Roman" panose="02020603050405020304" pitchFamily="18" charset="0"/>
            </a:endParaRPr>
          </a:p>
          <a:p>
            <a:r>
              <a:rPr lang="zh-CN" altLang="en-US" sz="1200" b="1" dirty="0">
                <a:latin typeface="Times New Roman" panose="02020603050405020304" pitchFamily="18" charset="0"/>
                <a:cs typeface="Times New Roman" panose="02020603050405020304" pitchFamily="18" charset="0"/>
              </a:rPr>
              <a:t>第</a:t>
            </a:r>
            <a:r>
              <a:rPr lang="en-US" altLang="zh-CN" sz="1200" b="1" dirty="0">
                <a:latin typeface="Times New Roman" panose="02020603050405020304" pitchFamily="18" charset="0"/>
                <a:cs typeface="Times New Roman" panose="02020603050405020304" pitchFamily="18" charset="0"/>
              </a:rPr>
              <a:t>17</a:t>
            </a:r>
            <a:r>
              <a:rPr lang="zh-CN" altLang="en-US" sz="1200" b="1" dirty="0">
                <a:latin typeface="Times New Roman" panose="02020603050405020304" pitchFamily="18" charset="0"/>
                <a:cs typeface="Times New Roman" panose="02020603050405020304" pitchFamily="18" charset="0"/>
              </a:rPr>
              <a:t>行记录满足最小支持度的</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项集（候选</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项集由第</a:t>
            </a:r>
            <a:r>
              <a:rPr lang="en-US" altLang="zh-CN" sz="1200" b="1" dirty="0">
                <a:latin typeface="Times New Roman" panose="02020603050405020304" pitchFamily="18" charset="0"/>
                <a:cs typeface="Times New Roman" panose="02020603050405020304" pitchFamily="18" charset="0"/>
              </a:rPr>
              <a:t>15</a:t>
            </a:r>
            <a:r>
              <a:rPr lang="zh-CN" altLang="en-US" sz="1200" b="1" dirty="0">
                <a:latin typeface="Times New Roman" panose="02020603050405020304" pitchFamily="18" charset="0"/>
                <a:cs typeface="Times New Roman" panose="02020603050405020304" pitchFamily="18" charset="0"/>
              </a:rPr>
              <a:t>行筛选而来）的支持度数据；</a:t>
            </a:r>
            <a:endParaRPr lang="en-US" altLang="zh-CN" sz="1200" b="1" dirty="0">
              <a:latin typeface="Times New Roman" panose="02020603050405020304" pitchFamily="18" charset="0"/>
              <a:cs typeface="Times New Roman" panose="02020603050405020304" pitchFamily="18" charset="0"/>
            </a:endParaRPr>
          </a:p>
          <a:p>
            <a:endParaRPr lang="en-US" altLang="zh-CN" sz="1200" b="1" dirty="0">
              <a:latin typeface="Times New Roman" panose="02020603050405020304" pitchFamily="18" charset="0"/>
              <a:cs typeface="Times New Roman" panose="02020603050405020304" pitchFamily="18" charset="0"/>
            </a:endParaRPr>
          </a:p>
          <a:p>
            <a:r>
              <a:rPr lang="zh-CN" altLang="en-US" sz="1200" b="1" dirty="0">
                <a:latin typeface="Times New Roman" panose="02020603050405020304" pitchFamily="18" charset="0"/>
                <a:cs typeface="Times New Roman" panose="02020603050405020304" pitchFamily="18" charset="0"/>
              </a:rPr>
              <a:t>第</a:t>
            </a:r>
            <a:r>
              <a:rPr lang="en-US" altLang="zh-CN" sz="1200" b="1" dirty="0">
                <a:latin typeface="Times New Roman" panose="02020603050405020304" pitchFamily="18" charset="0"/>
                <a:cs typeface="Times New Roman" panose="02020603050405020304" pitchFamily="18" charset="0"/>
              </a:rPr>
              <a:t>19</a:t>
            </a:r>
            <a:r>
              <a:rPr lang="zh-CN" altLang="en-US" sz="1200" b="1" dirty="0">
                <a:latin typeface="Times New Roman" panose="02020603050405020304" pitchFamily="18" charset="0"/>
                <a:cs typeface="Times New Roman" panose="02020603050405020304" pitchFamily="18" charset="0"/>
              </a:rPr>
              <a:t>行将</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项集添加到频繁项集中；第</a:t>
            </a:r>
            <a:r>
              <a:rPr lang="en-US" altLang="zh-CN" sz="1200" b="1" dirty="0">
                <a:latin typeface="Times New Roman" panose="02020603050405020304" pitchFamily="18" charset="0"/>
                <a:cs typeface="Times New Roman" panose="02020603050405020304" pitchFamily="18" charset="0"/>
              </a:rPr>
              <a:t>21</a:t>
            </a:r>
            <a:r>
              <a:rPr lang="zh-CN" altLang="en-US" sz="1200" b="1" dirty="0">
                <a:latin typeface="Times New Roman" panose="02020603050405020304" pitchFamily="18" charset="0"/>
                <a:cs typeface="Times New Roman" panose="02020603050405020304" pitchFamily="18" charset="0"/>
              </a:rPr>
              <a:t>行</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自增</a:t>
            </a:r>
            <a:r>
              <a:rPr lang="en-US" altLang="zh-CN" sz="1200" b="1" dirty="0">
                <a:latin typeface="Times New Roman" panose="02020603050405020304" pitchFamily="18" charset="0"/>
                <a:cs typeface="Times New Roman" panose="02020603050405020304" pitchFamily="18" charset="0"/>
              </a:rPr>
              <a:t>1</a:t>
            </a:r>
            <a:r>
              <a:rPr lang="zh-CN" altLang="en-US" sz="1200" b="1" dirty="0">
                <a:latin typeface="Times New Roman" panose="02020603050405020304" pitchFamily="18" charset="0"/>
                <a:cs typeface="Times New Roman" panose="02020603050405020304" pitchFamily="18" charset="0"/>
              </a:rPr>
              <a:t>。</a:t>
            </a:r>
            <a:endParaRPr lang="en-US" altLang="zh-CN" sz="1200" b="1" dirty="0">
              <a:latin typeface="Times New Roman" panose="02020603050405020304" pitchFamily="18" charset="0"/>
              <a:cs typeface="Times New Roman" panose="02020603050405020304" pitchFamily="18" charset="0"/>
            </a:endParaRPr>
          </a:p>
          <a:p>
            <a:endParaRPr lang="zh-CN" altLang="en-US" sz="1200" b="1" dirty="0">
              <a:latin typeface="Times New Roman" panose="02020603050405020304" pitchFamily="18" charset="0"/>
              <a:cs typeface="Times New Roman" panose="02020603050405020304" pitchFamily="18" charset="0"/>
            </a:endParaRPr>
          </a:p>
          <a:p>
            <a:r>
              <a:rPr lang="en-US" altLang="zh-CN" sz="1200" b="1" dirty="0">
                <a:latin typeface="Times New Roman" panose="02020603050405020304" pitchFamily="18" charset="0"/>
                <a:cs typeface="Times New Roman" panose="02020603050405020304" pitchFamily="18" charset="0"/>
              </a:rPr>
              <a:t>25-27</a:t>
            </a:r>
            <a:r>
              <a:rPr lang="zh-CN" altLang="en-US" sz="1200" b="1" dirty="0">
                <a:latin typeface="Times New Roman" panose="02020603050405020304" pitchFamily="18" charset="0"/>
                <a:cs typeface="Times New Roman" panose="02020603050405020304" pitchFamily="18" charset="0"/>
              </a:rPr>
              <a:t>行输出了所有满足最小支持度</a:t>
            </a:r>
            <a:r>
              <a:rPr lang="en-US" altLang="zh-CN" sz="1200" b="1" dirty="0">
                <a:latin typeface="Times New Roman" panose="02020603050405020304" pitchFamily="18" charset="0"/>
                <a:cs typeface="Times New Roman" panose="02020603050405020304" pitchFamily="18" charset="0"/>
              </a:rPr>
              <a:t>0.22</a:t>
            </a:r>
            <a:r>
              <a:rPr lang="zh-CN" altLang="en-US" sz="1200" b="1" dirty="0">
                <a:latin typeface="Times New Roman" panose="02020603050405020304" pitchFamily="18" charset="0"/>
                <a:cs typeface="Times New Roman" panose="02020603050405020304" pitchFamily="18" charset="0"/>
              </a:rPr>
              <a:t>要求的频繁项集列表</a:t>
            </a:r>
            <a:r>
              <a:rPr lang="en-US" altLang="zh-CN" sz="1200" b="1" dirty="0">
                <a:latin typeface="Times New Roman" panose="02020603050405020304" pitchFamily="18" charset="0"/>
                <a:cs typeface="Times New Roman" panose="02020603050405020304" pitchFamily="18" charset="0"/>
              </a:rPr>
              <a:t>L1</a:t>
            </a:r>
            <a:r>
              <a:rPr lang="zh-CN" altLang="en-US" sz="1200" b="1" dirty="0">
                <a:latin typeface="Times New Roman" panose="02020603050405020304" pitchFamily="18" charset="0"/>
                <a:cs typeface="Times New Roman" panose="02020603050405020304" pitchFamily="18" charset="0"/>
              </a:rPr>
              <a:t>和所有项集的支持度数据字典</a:t>
            </a:r>
            <a:r>
              <a:rPr lang="en-US" altLang="zh-CN" sz="1200" b="1" dirty="0">
                <a:latin typeface="Times New Roman" panose="02020603050405020304" pitchFamily="18" charset="0"/>
                <a:cs typeface="Times New Roman" panose="02020603050405020304" pitchFamily="18" charset="0"/>
              </a:rPr>
              <a:t>suD2</a:t>
            </a:r>
            <a:r>
              <a:rPr lang="zh-CN" altLang="en-US" sz="12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526715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755576" y="-415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南京财经大学校训</a:t>
            </a:r>
          </a:p>
        </p:txBody>
      </p:sp>
      <p:sp>
        <p:nvSpPr>
          <p:cNvPr id="20" name="文本框 19">
            <a:extLst>
              <a:ext uri="{FF2B5EF4-FFF2-40B4-BE49-F238E27FC236}">
                <a16:creationId xmlns:a16="http://schemas.microsoft.com/office/drawing/2014/main" id="{C13325C6-DE55-40EB-91F8-0283416C0186}"/>
              </a:ext>
            </a:extLst>
          </p:cNvPr>
          <p:cNvSpPr txBox="1"/>
          <p:nvPr/>
        </p:nvSpPr>
        <p:spPr>
          <a:xfrm>
            <a:off x="4485394" y="1627053"/>
            <a:ext cx="4191062" cy="31700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
            </a:r>
            <a:b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br>
            <a:r>
              <a:rPr kumimoji="0" lang="zh-CN" altLang="en-US" sz="2800" b="1" i="0" u="none" strike="noStrike" kern="1200" cap="none" spc="0" normalizeH="0" baseline="0" noProof="0" dirty="0">
                <a:ln>
                  <a:noFill/>
                </a:ln>
                <a:solidFill>
                  <a:srgbClr val="C00000"/>
                </a:solidFill>
                <a:effectLst/>
                <a:uLnTx/>
                <a:uFillTx/>
                <a:latin typeface="PingFang SC"/>
                <a:ea typeface="宋体" panose="02010600030101010101" pitchFamily="2" charset="-122"/>
                <a:cs typeface="+mn-cs"/>
              </a:rPr>
              <a:t>自谦、自信</a:t>
            </a:r>
            <a:r>
              <a:rPr kumimoji="0" lang="zh-CN" altLang="en-US"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rPr>
              <a:t>是从个人品德上来讲要保持谦虚之心，同时树立培养个人自信心；</a:t>
            </a:r>
            <a:endParaRPr kumimoji="0" lang="en-US" altLang="zh-CN"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1" dirty="0">
              <a:solidFill>
                <a:srgbClr val="333333"/>
              </a:solidFill>
              <a:latin typeface="PingFang SC"/>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1" dirty="0">
              <a:solidFill>
                <a:srgbClr val="333333"/>
              </a:solidFill>
              <a:latin typeface="PingFang SC"/>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C00000"/>
                </a:solidFill>
                <a:effectLst/>
                <a:uLnTx/>
                <a:uFillTx/>
                <a:latin typeface="PingFang SC"/>
                <a:ea typeface="宋体" panose="02010600030101010101" pitchFamily="2" charset="-122"/>
                <a:cs typeface="+mn-cs"/>
              </a:rPr>
              <a:t>务实、超越</a:t>
            </a:r>
            <a:r>
              <a:rPr kumimoji="0" lang="zh-CN" altLang="en-US"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rPr>
              <a:t>是从学习和行动上来讲要</a:t>
            </a:r>
            <a:r>
              <a:rPr kumimoji="0" lang="zh-CN" altLang="en-US" sz="1800" b="1" i="0" u="none" strike="noStrike" kern="1200" cap="none" spc="0" normalizeH="0" baseline="0" noProof="0" dirty="0" smtClean="0">
                <a:ln>
                  <a:noFill/>
                </a:ln>
                <a:solidFill>
                  <a:srgbClr val="333333"/>
                </a:solidFill>
                <a:effectLst/>
                <a:uLnTx/>
                <a:uFillTx/>
                <a:latin typeface="PingFang SC"/>
                <a:ea typeface="宋体" panose="02010600030101010101" pitchFamily="2" charset="-122"/>
                <a:cs typeface="+mn-cs"/>
              </a:rPr>
              <a:t>脚踏实地学习</a:t>
            </a:r>
            <a:r>
              <a:rPr kumimoji="0" lang="zh-CN" altLang="en-US"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rPr>
              <a:t>，</a:t>
            </a:r>
            <a:r>
              <a:rPr kumimoji="0" lang="zh-CN" altLang="en-US" sz="1800" b="1" i="0" u="none" strike="noStrike" kern="1200" cap="none" spc="0" normalizeH="0" baseline="0" noProof="0" dirty="0" smtClean="0">
                <a:ln>
                  <a:noFill/>
                </a:ln>
                <a:solidFill>
                  <a:srgbClr val="333333"/>
                </a:solidFill>
                <a:effectLst/>
                <a:uLnTx/>
                <a:uFillTx/>
                <a:latin typeface="PingFang SC"/>
                <a:ea typeface="宋体" panose="02010600030101010101" pitchFamily="2" charset="-122"/>
                <a:cs typeface="+mn-cs"/>
              </a:rPr>
              <a:t>本本分分做事</a:t>
            </a:r>
            <a:r>
              <a:rPr kumimoji="0" lang="zh-CN" altLang="en-US"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rPr>
              <a:t>，不断提升和超越自己；</a:t>
            </a:r>
            <a:endParaRPr kumimoji="0" lang="zh-CN" altLang="en-US" sz="18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pic>
        <p:nvPicPr>
          <p:cNvPr id="21" name="图片 20">
            <a:extLst>
              <a:ext uri="{FF2B5EF4-FFF2-40B4-BE49-F238E27FC236}">
                <a16:creationId xmlns:a16="http://schemas.microsoft.com/office/drawing/2014/main" id="{80CDC417-9503-404B-A2C7-BBC95F7A0016}"/>
              </a:ext>
            </a:extLst>
          </p:cNvPr>
          <p:cNvPicPr>
            <a:picLocks noChangeAspect="1"/>
          </p:cNvPicPr>
          <p:nvPr/>
        </p:nvPicPr>
        <p:blipFill>
          <a:blip r:embed="rId4"/>
          <a:stretch>
            <a:fillRect/>
          </a:stretch>
        </p:blipFill>
        <p:spPr>
          <a:xfrm>
            <a:off x="899592" y="936432"/>
            <a:ext cx="2946605" cy="4149080"/>
          </a:xfrm>
          <a:prstGeom prst="rect">
            <a:avLst/>
          </a:prstGeom>
        </p:spPr>
      </p:pic>
      <p:sp>
        <p:nvSpPr>
          <p:cNvPr id="22" name="矩形 21">
            <a:extLst>
              <a:ext uri="{FF2B5EF4-FFF2-40B4-BE49-F238E27FC236}">
                <a16:creationId xmlns:a16="http://schemas.microsoft.com/office/drawing/2014/main" id="{6160F1FF-1CA5-41DF-9967-5C63F1440542}"/>
              </a:ext>
            </a:extLst>
          </p:cNvPr>
          <p:cNvSpPr/>
          <p:nvPr/>
        </p:nvSpPr>
        <p:spPr>
          <a:xfrm>
            <a:off x="4458785" y="978981"/>
            <a:ext cx="2718942" cy="923330"/>
          </a:xfrm>
          <a:prstGeom prst="rect">
            <a:avLst/>
          </a:prstGeom>
          <a:noFill/>
        </p:spPr>
        <p:txBody>
          <a:bodyPr wrap="square" lIns="91440" tIns="45720" rIns="91440" bIns="45720">
            <a:spAutoFit/>
          </a:bodyPr>
          <a:lstStyle/>
          <a:p>
            <a:pPr algn="ctr"/>
            <a:r>
              <a:rPr lang="en-US" altLang="zh-CN" sz="5400" dirty="0">
                <a:ln w="0"/>
                <a:effectLst>
                  <a:outerShdw blurRad="38100" dist="19050" dir="2700000" algn="tl" rotWithShape="0">
                    <a:schemeClr val="dk1">
                      <a:alpha val="40000"/>
                    </a:schemeClr>
                  </a:outerShdw>
                </a:effectLst>
              </a:rPr>
              <a:t>1.</a:t>
            </a:r>
            <a:r>
              <a:rPr lang="zh-CN" altLang="en-US" sz="5400" dirty="0">
                <a:ln w="0"/>
                <a:effectLst>
                  <a:outerShdw blurRad="38100" dist="19050" dir="2700000" algn="tl" rotWithShape="0">
                    <a:schemeClr val="dk1">
                      <a:alpha val="40000"/>
                    </a:schemeClr>
                  </a:outerShdw>
                </a:effectLst>
              </a:rPr>
              <a:t>修身：</a:t>
            </a:r>
          </a:p>
        </p:txBody>
      </p:sp>
      <p:sp>
        <p:nvSpPr>
          <p:cNvPr id="23" name="矩形 22">
            <a:extLst>
              <a:ext uri="{FF2B5EF4-FFF2-40B4-BE49-F238E27FC236}">
                <a16:creationId xmlns:a16="http://schemas.microsoft.com/office/drawing/2014/main" id="{A8AAE744-CDED-4529-84F7-4CA338A3084F}"/>
              </a:ext>
            </a:extLst>
          </p:cNvPr>
          <p:cNvSpPr/>
          <p:nvPr/>
        </p:nvSpPr>
        <p:spPr>
          <a:xfrm>
            <a:off x="4427984" y="2851189"/>
            <a:ext cx="2718942" cy="923330"/>
          </a:xfrm>
          <a:prstGeom prst="rect">
            <a:avLst/>
          </a:prstGeom>
          <a:noFill/>
        </p:spPr>
        <p:txBody>
          <a:bodyPr wrap="square" lIns="91440" tIns="45720" rIns="91440" bIns="45720">
            <a:spAutoFit/>
          </a:bodyPr>
          <a:lstStyle/>
          <a:p>
            <a:pPr algn="ctr"/>
            <a:r>
              <a:rPr lang="en-US" altLang="zh-CN" sz="5400" dirty="0">
                <a:ln w="0"/>
                <a:effectLst>
                  <a:outerShdw blurRad="38100" dist="19050" dir="2700000" algn="tl" rotWithShape="0">
                    <a:schemeClr val="dk1">
                      <a:alpha val="40000"/>
                    </a:schemeClr>
                  </a:outerShdw>
                </a:effectLst>
              </a:rPr>
              <a:t>2.</a:t>
            </a:r>
            <a:r>
              <a:rPr lang="zh-CN" altLang="en-US" sz="5400" dirty="0">
                <a:ln w="0"/>
                <a:effectLst>
                  <a:outerShdw blurRad="38100" dist="19050" dir="2700000" algn="tl" rotWithShape="0">
                    <a:schemeClr val="dk1">
                      <a:alpha val="40000"/>
                    </a:schemeClr>
                  </a:outerShdw>
                </a:effectLst>
              </a:rPr>
              <a:t>立业：</a:t>
            </a:r>
          </a:p>
        </p:txBody>
      </p:sp>
      <p:sp>
        <p:nvSpPr>
          <p:cNvPr id="25" name="文本框 24">
            <a:extLst>
              <a:ext uri="{FF2B5EF4-FFF2-40B4-BE49-F238E27FC236}">
                <a16:creationId xmlns:a16="http://schemas.microsoft.com/office/drawing/2014/main" id="{D82E8033-1983-4FF5-9709-ECAE920BEA5A}"/>
              </a:ext>
            </a:extLst>
          </p:cNvPr>
          <p:cNvSpPr txBox="1"/>
          <p:nvPr/>
        </p:nvSpPr>
        <p:spPr>
          <a:xfrm>
            <a:off x="236922" y="5589240"/>
            <a:ext cx="8496944" cy="677108"/>
          </a:xfrm>
          <a:prstGeom prst="rect">
            <a:avLst/>
          </a:prstGeom>
          <a:noFill/>
        </p:spPr>
        <p:txBody>
          <a:bodyPr wrap="square" rtlCol="0">
            <a:spAutoFit/>
          </a:bodyPr>
          <a:lstStyle/>
          <a:p>
            <a:r>
              <a:rPr lang="zh-CN" altLang="en-US" sz="2000" b="1" dirty="0">
                <a:solidFill>
                  <a:srgbClr val="C00000"/>
                </a:solidFill>
                <a:effectLst/>
                <a:latin typeface="PingFang SC"/>
              </a:rPr>
              <a:t>格物致知，诚意正心，修身齐家治国平天下</a:t>
            </a:r>
            <a:r>
              <a:rPr lang="en-US" altLang="zh-CN" sz="2000" b="1" dirty="0">
                <a:solidFill>
                  <a:srgbClr val="333333"/>
                </a:solidFill>
                <a:effectLst/>
                <a:latin typeface="PingFang SC"/>
              </a:rPr>
              <a:t>--</a:t>
            </a:r>
            <a:r>
              <a:rPr lang="zh-CN" altLang="en-US" sz="2000" b="1" i="0" dirty="0">
                <a:solidFill>
                  <a:srgbClr val="121212"/>
                </a:solidFill>
                <a:effectLst/>
                <a:latin typeface="-apple-system"/>
              </a:rPr>
              <a:t>选自儒学经典</a:t>
            </a:r>
            <a:r>
              <a:rPr lang="en-US" altLang="zh-CN" sz="2000" b="1" i="0" dirty="0" smtClean="0">
                <a:solidFill>
                  <a:srgbClr val="121212"/>
                </a:solidFill>
                <a:effectLst/>
                <a:latin typeface="-apple-system"/>
              </a:rPr>
              <a:t>《</a:t>
            </a:r>
            <a:r>
              <a:rPr lang="zh-CN" altLang="en-US" sz="2000" b="1" dirty="0">
                <a:solidFill>
                  <a:srgbClr val="121212"/>
                </a:solidFill>
                <a:latin typeface="-apple-system"/>
              </a:rPr>
              <a:t>礼记</a:t>
            </a:r>
            <a:r>
              <a:rPr lang="en-US" altLang="zh-CN" sz="2000" b="1" dirty="0">
                <a:solidFill>
                  <a:srgbClr val="121212"/>
                </a:solidFill>
                <a:latin typeface="-apple-system"/>
              </a:rPr>
              <a:t>·</a:t>
            </a:r>
            <a:r>
              <a:rPr lang="zh-CN" altLang="en-US" sz="2000" b="1" dirty="0">
                <a:solidFill>
                  <a:srgbClr val="121212"/>
                </a:solidFill>
                <a:latin typeface="-apple-system"/>
              </a:rPr>
              <a:t>大学</a:t>
            </a:r>
            <a:r>
              <a:rPr lang="en-US" altLang="zh-CN" sz="2000" b="1" dirty="0">
                <a:solidFill>
                  <a:srgbClr val="121212"/>
                </a:solidFill>
                <a:latin typeface="-apple-system"/>
              </a:rPr>
              <a:t>》</a:t>
            </a:r>
            <a:endParaRPr lang="zh-CN" altLang="en-US" sz="2000" b="1" dirty="0">
              <a:solidFill>
                <a:srgbClr val="121212"/>
              </a:solidFill>
              <a:latin typeface="-apple-system"/>
            </a:endParaRPr>
          </a:p>
          <a:p>
            <a:endParaRPr lang="zh-CN" altLang="en-US" dirty="0"/>
          </a:p>
        </p:txBody>
      </p:sp>
    </p:spTree>
    <p:extLst>
      <p:ext uri="{BB962C8B-B14F-4D97-AF65-F5344CB8AC3E}">
        <p14:creationId xmlns:p14="http://schemas.microsoft.com/office/powerpoint/2010/main" val="341225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p:bldP spid="23" grpId="0"/>
      <p:bldP spid="2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endParaRPr lang="zh-CN" altLang="en-US" sz="3200" dirty="0">
              <a:solidFill>
                <a:srgbClr val="8A1425"/>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4D116F68-D6E6-4E8A-B018-3946DA3FD805}"/>
              </a:ext>
            </a:extLst>
          </p:cNvPr>
          <p:cNvSpPr/>
          <p:nvPr/>
        </p:nvSpPr>
        <p:spPr>
          <a:xfrm rot="10800000">
            <a:off x="-12186" y="3422274"/>
            <a:ext cx="3432258" cy="13931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aseline="-25000" dirty="0"/>
              <a:t> </a:t>
            </a:r>
            <a:endParaRPr lang="zh-CN" altLang="en-US" baseline="-25000" dirty="0"/>
          </a:p>
        </p:txBody>
      </p:sp>
      <p:grpSp>
        <p:nvGrpSpPr>
          <p:cNvPr id="5" name="组合 4">
            <a:extLst>
              <a:ext uri="{FF2B5EF4-FFF2-40B4-BE49-F238E27FC236}">
                <a16:creationId xmlns:a16="http://schemas.microsoft.com/office/drawing/2014/main" id="{5C1842B7-8378-4C59-809B-FFD167233BF0}"/>
              </a:ext>
            </a:extLst>
          </p:cNvPr>
          <p:cNvGrpSpPr/>
          <p:nvPr/>
        </p:nvGrpSpPr>
        <p:grpSpPr>
          <a:xfrm>
            <a:off x="3132090" y="1424657"/>
            <a:ext cx="2902864" cy="2913466"/>
            <a:chOff x="3132634" y="567853"/>
            <a:chExt cx="2903368" cy="2913972"/>
          </a:xfrm>
        </p:grpSpPr>
        <p:sp>
          <p:nvSpPr>
            <p:cNvPr id="6" name="椭圆 5">
              <a:extLst>
                <a:ext uri="{FF2B5EF4-FFF2-40B4-BE49-F238E27FC236}">
                  <a16:creationId xmlns:a16="http://schemas.microsoft.com/office/drawing/2014/main" id="{75908B0E-ACA6-4CA9-B8A5-0FD1A1CDFA5E}"/>
                </a:ext>
              </a:extLst>
            </p:cNvPr>
            <p:cNvSpPr/>
            <p:nvPr userDrawn="1"/>
          </p:nvSpPr>
          <p:spPr>
            <a:xfrm>
              <a:off x="3355487" y="648892"/>
              <a:ext cx="2451523" cy="27320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D3765F64-1EF6-40CD-A1A4-F27E90D9E1AE}"/>
                </a:ext>
              </a:extLst>
            </p:cNvPr>
            <p:cNvSpPr/>
            <p:nvPr/>
          </p:nvSpPr>
          <p:spPr>
            <a:xfrm>
              <a:off x="3355487" y="730298"/>
              <a:ext cx="2451523" cy="2732057"/>
            </a:xfrm>
            <a:prstGeom prst="ellipse">
              <a:avLst/>
            </a:prstGeom>
            <a:blipFill dpi="0" rotWithShape="1">
              <a:blip r:embed="rId3"/>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空心弧 7">
              <a:extLst>
                <a:ext uri="{FF2B5EF4-FFF2-40B4-BE49-F238E27FC236}">
                  <a16:creationId xmlns:a16="http://schemas.microsoft.com/office/drawing/2014/main" id="{2929B7AB-558E-46C5-8B51-ACA778ECA72F}"/>
                </a:ext>
              </a:extLst>
            </p:cNvPr>
            <p:cNvSpPr/>
            <p:nvPr userDrawn="1"/>
          </p:nvSpPr>
          <p:spPr>
            <a:xfrm>
              <a:off x="3132634" y="567853"/>
              <a:ext cx="2891732" cy="2892123"/>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空心弧 8">
              <a:extLst>
                <a:ext uri="{FF2B5EF4-FFF2-40B4-BE49-F238E27FC236}">
                  <a16:creationId xmlns:a16="http://schemas.microsoft.com/office/drawing/2014/main" id="{05F4B5C5-FFAE-4709-BF41-C941B52E797B}"/>
                </a:ext>
              </a:extLst>
            </p:cNvPr>
            <p:cNvSpPr/>
            <p:nvPr userDrawn="1"/>
          </p:nvSpPr>
          <p:spPr>
            <a:xfrm rot="9058792">
              <a:off x="3144270" y="589702"/>
              <a:ext cx="2891732" cy="2892123"/>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10" name="矩形 9">
            <a:extLst>
              <a:ext uri="{FF2B5EF4-FFF2-40B4-BE49-F238E27FC236}">
                <a16:creationId xmlns:a16="http://schemas.microsoft.com/office/drawing/2014/main" id="{ECBFB541-F8F7-4A72-81A5-3F64840F4ACC}"/>
              </a:ext>
            </a:extLst>
          </p:cNvPr>
          <p:cNvSpPr/>
          <p:nvPr/>
        </p:nvSpPr>
        <p:spPr>
          <a:xfrm>
            <a:off x="5903631" y="2896312"/>
            <a:ext cx="3276081" cy="161307"/>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59">
            <a:extLst>
              <a:ext uri="{FF2B5EF4-FFF2-40B4-BE49-F238E27FC236}">
                <a16:creationId xmlns:a16="http://schemas.microsoft.com/office/drawing/2014/main" id="{9110EC82-9AC3-497F-A4E6-D1B91EBAC044}"/>
              </a:ext>
            </a:extLst>
          </p:cNvPr>
          <p:cNvSpPr>
            <a:spLocks noChangeArrowheads="1"/>
          </p:cNvSpPr>
          <p:nvPr/>
        </p:nvSpPr>
        <p:spPr bwMode="auto">
          <a:xfrm>
            <a:off x="1980163" y="4519398"/>
            <a:ext cx="5119994" cy="6767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399" b="1" dirty="0">
                <a:solidFill>
                  <a:schemeClr val="tx1">
                    <a:lumMod val="65000"/>
                    <a:lumOff val="35000"/>
                  </a:schemeClr>
                </a:solidFill>
                <a:latin typeface="黑体" panose="02010609060101010101" charset="-122"/>
                <a:ea typeface="黑体" panose="02010609060101010101" charset="-122"/>
                <a:cs typeface="黑体" panose="02010609060101010101" charset="-122"/>
              </a:rPr>
              <a:t>谢谢观赏 下节课见</a:t>
            </a:r>
          </a:p>
        </p:txBody>
      </p:sp>
    </p:spTree>
    <p:extLst>
      <p:ext uri="{BB962C8B-B14F-4D97-AF65-F5344CB8AC3E}">
        <p14:creationId xmlns:p14="http://schemas.microsoft.com/office/powerpoint/2010/main" val="28261818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162506"/>
            <a:ext cx="7704856" cy="936104"/>
          </a:xfrm>
        </p:spPr>
        <p:txBody>
          <a:bodyPr>
            <a:normAutofit fontScale="90000"/>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格物致知，诚意正心，修身齐家治国平天下</a:t>
            </a:r>
            <a:br>
              <a:rPr lang="zh-CN" altLang="en-US" sz="3200" dirty="0">
                <a:solidFill>
                  <a:srgbClr val="8A1425"/>
                </a:solidFill>
                <a:latin typeface="微软雅黑" panose="020B0503020204020204" pitchFamily="34" charset="-122"/>
                <a:ea typeface="微软雅黑" panose="020B0503020204020204" pitchFamily="34" charset="-122"/>
              </a:rPr>
            </a:br>
            <a:endParaRPr lang="zh-CN" altLang="en-US" sz="3200" dirty="0">
              <a:solidFill>
                <a:srgbClr val="8A1425"/>
              </a:solidFill>
              <a:latin typeface="微软雅黑" panose="020B0503020204020204" pitchFamily="34" charset="-122"/>
              <a:ea typeface="微软雅黑" panose="020B0503020204020204" pitchFamily="34" charset="-122"/>
            </a:endParaRPr>
          </a:p>
        </p:txBody>
      </p:sp>
      <p:sp>
        <p:nvSpPr>
          <p:cNvPr id="8" name="标题 1"/>
          <p:cNvSpPr txBox="1">
            <a:spLocks/>
          </p:cNvSpPr>
          <p:nvPr/>
        </p:nvSpPr>
        <p:spPr>
          <a:xfrm>
            <a:off x="683568" y="980728"/>
            <a:ext cx="7704856" cy="93610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zh-CN" altLang="en-US" sz="3200" dirty="0">
              <a:solidFill>
                <a:srgbClr val="8A1425"/>
              </a:solidFill>
              <a:latin typeface="微软雅黑" panose="020B0503020204020204" pitchFamily="34" charset="-122"/>
              <a:ea typeface="微软雅黑" panose="020B0503020204020204" pitchFamily="34" charset="-122"/>
            </a:endParaRPr>
          </a:p>
        </p:txBody>
      </p:sp>
      <p:sp>
        <p:nvSpPr>
          <p:cNvPr id="10" name="矩形 9"/>
          <p:cNvSpPr/>
          <p:nvPr/>
        </p:nvSpPr>
        <p:spPr>
          <a:xfrm>
            <a:off x="1259632" y="2484455"/>
            <a:ext cx="5904656" cy="1938992"/>
          </a:xfrm>
          <a:prstGeom prst="rect">
            <a:avLst/>
          </a:prstGeom>
        </p:spPr>
        <p:txBody>
          <a:bodyPr wrap="square">
            <a:spAutoFit/>
          </a:bodyPr>
          <a:lstStyle/>
          <a:p>
            <a:pPr marL="342900" indent="-342900">
              <a:buFont typeface="Wingdings" panose="05000000000000000000" pitchFamily="2" charset="2"/>
              <a:buChar char="ü"/>
            </a:pPr>
            <a:r>
              <a:rPr lang="zh-CN" altLang="en-US" sz="2000" b="1" dirty="0">
                <a:solidFill>
                  <a:srgbClr val="C00000"/>
                </a:solidFill>
                <a:latin typeface="PingFang SC"/>
              </a:rPr>
              <a:t>格物致知</a:t>
            </a:r>
            <a:r>
              <a:rPr lang="zh-CN" altLang="en-US" b="1" dirty="0" smtClean="0">
                <a:solidFill>
                  <a:srgbClr val="404040"/>
                </a:solidFill>
                <a:latin typeface="-apple-system"/>
              </a:rPr>
              <a:t>，即研究事物以求得知识。</a:t>
            </a:r>
          </a:p>
          <a:p>
            <a:pPr marL="342900" indent="-342900">
              <a:buFont typeface="Wingdings" panose="05000000000000000000" pitchFamily="2" charset="2"/>
              <a:buChar char="ü"/>
            </a:pPr>
            <a:r>
              <a:rPr lang="zh-CN" altLang="en-US" sz="2000" b="1" dirty="0">
                <a:solidFill>
                  <a:srgbClr val="C00000"/>
                </a:solidFill>
                <a:latin typeface="PingFang SC"/>
              </a:rPr>
              <a:t>诚意正心</a:t>
            </a:r>
            <a:r>
              <a:rPr lang="zh-CN" altLang="en-US" b="1" dirty="0" smtClean="0">
                <a:solidFill>
                  <a:srgbClr val="404040"/>
                </a:solidFill>
                <a:latin typeface="-apple-system"/>
              </a:rPr>
              <a:t>，即要意念真诚端正心思。</a:t>
            </a:r>
          </a:p>
          <a:p>
            <a:pPr marL="342900" indent="-342900">
              <a:buFont typeface="Wingdings" panose="05000000000000000000" pitchFamily="2" charset="2"/>
              <a:buChar char="ü"/>
            </a:pPr>
            <a:r>
              <a:rPr lang="zh-CN" altLang="en-US" sz="2000" b="1" dirty="0">
                <a:solidFill>
                  <a:srgbClr val="C00000"/>
                </a:solidFill>
                <a:latin typeface="PingFang SC"/>
              </a:rPr>
              <a:t>修身</a:t>
            </a:r>
            <a:r>
              <a:rPr lang="zh-CN" altLang="en-US" b="1" dirty="0" smtClean="0">
                <a:solidFill>
                  <a:srgbClr val="404040"/>
                </a:solidFill>
                <a:latin typeface="-apple-system"/>
              </a:rPr>
              <a:t>，即要提高个人的品德修养。</a:t>
            </a:r>
          </a:p>
          <a:p>
            <a:pPr marL="342900" indent="-342900">
              <a:buFont typeface="Wingdings" panose="05000000000000000000" pitchFamily="2" charset="2"/>
              <a:buChar char="ü"/>
            </a:pPr>
            <a:r>
              <a:rPr lang="zh-CN" altLang="en-US" sz="2000" b="1" dirty="0">
                <a:solidFill>
                  <a:srgbClr val="C00000"/>
                </a:solidFill>
                <a:latin typeface="PingFang SC"/>
              </a:rPr>
              <a:t>齐家</a:t>
            </a:r>
            <a:r>
              <a:rPr lang="zh-CN" altLang="en-US" b="1" dirty="0" smtClean="0">
                <a:solidFill>
                  <a:srgbClr val="404040"/>
                </a:solidFill>
                <a:latin typeface="-apple-system"/>
              </a:rPr>
              <a:t>，即管理好自己的家庭（家族）。</a:t>
            </a:r>
          </a:p>
          <a:p>
            <a:pPr marL="342900" indent="-342900">
              <a:buFont typeface="Wingdings" panose="05000000000000000000" pitchFamily="2" charset="2"/>
              <a:buChar char="ü"/>
            </a:pPr>
            <a:r>
              <a:rPr lang="zh-CN" altLang="en-US" sz="2000" b="1" dirty="0">
                <a:solidFill>
                  <a:srgbClr val="C00000"/>
                </a:solidFill>
                <a:latin typeface="PingFang SC"/>
              </a:rPr>
              <a:t>治国</a:t>
            </a:r>
            <a:r>
              <a:rPr lang="zh-CN" altLang="en-US" b="1" dirty="0" smtClean="0">
                <a:solidFill>
                  <a:srgbClr val="404040"/>
                </a:solidFill>
                <a:latin typeface="-apple-system"/>
              </a:rPr>
              <a:t>，即治理好国家的事务。</a:t>
            </a:r>
          </a:p>
          <a:p>
            <a:pPr marL="342900" indent="-342900">
              <a:buFont typeface="Wingdings" panose="05000000000000000000" pitchFamily="2" charset="2"/>
              <a:buChar char="ü"/>
            </a:pPr>
            <a:r>
              <a:rPr lang="zh-CN" altLang="en-US" sz="2000" b="1" dirty="0">
                <a:solidFill>
                  <a:srgbClr val="C00000"/>
                </a:solidFill>
                <a:latin typeface="PingFang SC"/>
              </a:rPr>
              <a:t>平天下</a:t>
            </a:r>
            <a:r>
              <a:rPr lang="zh-CN" altLang="en-US" b="1" dirty="0" smtClean="0">
                <a:solidFill>
                  <a:srgbClr val="404040"/>
                </a:solidFill>
                <a:latin typeface="-apple-system"/>
              </a:rPr>
              <a:t>，即让天下太平。</a:t>
            </a:r>
            <a:endParaRPr lang="zh-CN" altLang="en-US" b="1" i="0" dirty="0">
              <a:solidFill>
                <a:srgbClr val="404040"/>
              </a:solidFill>
              <a:effectLst/>
              <a:latin typeface="-apple-system"/>
            </a:endParaRPr>
          </a:p>
        </p:txBody>
      </p:sp>
      <p:sp>
        <p:nvSpPr>
          <p:cNvPr id="3" name="矩形 2"/>
          <p:cNvSpPr/>
          <p:nvPr/>
        </p:nvSpPr>
        <p:spPr>
          <a:xfrm>
            <a:off x="1187624" y="5013176"/>
            <a:ext cx="6912768" cy="1015663"/>
          </a:xfrm>
          <a:prstGeom prst="rect">
            <a:avLst/>
          </a:prstGeom>
        </p:spPr>
        <p:txBody>
          <a:bodyPr wrap="square">
            <a:spAutoFit/>
          </a:bodyPr>
          <a:lstStyle/>
          <a:p>
            <a:r>
              <a:rPr lang="zh-CN" altLang="en-US" b="1" dirty="0">
                <a:solidFill>
                  <a:srgbClr val="333333"/>
                </a:solidFill>
                <a:latin typeface="arial" panose="020B0604020202020204" pitchFamily="34" charset="0"/>
              </a:rPr>
              <a:t>习近平总书记在重要讲话中，对青年提出了希望和要求：</a:t>
            </a:r>
            <a:r>
              <a:rPr lang="zh-CN" altLang="en-US" sz="2000" b="1" dirty="0">
                <a:solidFill>
                  <a:srgbClr val="C00000"/>
                </a:solidFill>
                <a:latin typeface="PingFang SC"/>
              </a:rPr>
              <a:t>忠于祖国、忠于人民，立鸿鹄志、做奋斗者，求真学问、练真本领，知行合一、做实干家</a:t>
            </a:r>
            <a:r>
              <a:rPr lang="zh-CN" altLang="en-US" b="1" dirty="0" smtClean="0">
                <a:solidFill>
                  <a:srgbClr val="333333"/>
                </a:solidFill>
                <a:latin typeface="arial" panose="020B0604020202020204" pitchFamily="34" charset="0"/>
              </a:rPr>
              <a:t>。</a:t>
            </a:r>
            <a:endParaRPr lang="zh-CN" altLang="en-US" b="1" dirty="0"/>
          </a:p>
        </p:txBody>
      </p:sp>
      <p:sp>
        <p:nvSpPr>
          <p:cNvPr id="4" name="矩形 3"/>
          <p:cNvSpPr/>
          <p:nvPr/>
        </p:nvSpPr>
        <p:spPr>
          <a:xfrm>
            <a:off x="971600" y="703728"/>
            <a:ext cx="7488832" cy="1477328"/>
          </a:xfrm>
          <a:prstGeom prst="rect">
            <a:avLst/>
          </a:prstGeom>
        </p:spPr>
        <p:txBody>
          <a:bodyPr wrap="square">
            <a:spAutoFit/>
          </a:bodyPr>
          <a:lstStyle/>
          <a:p>
            <a:r>
              <a:rPr lang="zh-CN" altLang="en-US" b="1" dirty="0">
                <a:solidFill>
                  <a:srgbClr val="333333"/>
                </a:solidFill>
                <a:latin typeface="PingFang SC"/>
              </a:rPr>
              <a:t>“古之欲明明德于天下者，先治其国；欲治其国者，先齐其家；欲齐其家者，先修其身；欲修其身者，先正其心；欲正其心者，先诚其意；欲诚其意者，先致其知，致知在格物。物格而后知至，知至而后意诚，意诚而后心正，心正而后身修，身修而后家齐，家齐而后国治，国治而后天下平。</a:t>
            </a:r>
            <a:r>
              <a:rPr lang="zh-CN" altLang="en-US" b="1" dirty="0" smtClean="0">
                <a:solidFill>
                  <a:srgbClr val="333333"/>
                </a:solidFill>
                <a:latin typeface="PingFang SC"/>
              </a:rPr>
              <a:t>”</a:t>
            </a:r>
            <a:r>
              <a:rPr lang="en-US" altLang="zh-CN" b="1" dirty="0" smtClean="0">
                <a:solidFill>
                  <a:srgbClr val="333333"/>
                </a:solidFill>
                <a:latin typeface="PingFang SC"/>
              </a:rPr>
              <a:t>-----</a:t>
            </a:r>
            <a:r>
              <a:rPr lang="en-US" altLang="zh-CN" b="1" dirty="0" smtClean="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礼记</a:t>
            </a:r>
            <a:r>
              <a:rPr lang="en-US" altLang="zh-CN" b="1" dirty="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大学</a:t>
            </a:r>
            <a:r>
              <a:rPr lang="en-US" altLang="zh-CN" b="1" dirty="0">
                <a:solidFill>
                  <a:srgbClr val="333333"/>
                </a:solidFill>
                <a:latin typeface="arial" panose="020B0604020202020204" pitchFamily="34" charset="0"/>
              </a:rPr>
              <a:t>》</a:t>
            </a:r>
            <a:endParaRPr lang="zh-CN" altLang="en-US" b="1" dirty="0"/>
          </a:p>
        </p:txBody>
      </p:sp>
    </p:spTree>
    <p:extLst>
      <p:ext uri="{BB962C8B-B14F-4D97-AF65-F5344CB8AC3E}">
        <p14:creationId xmlns:p14="http://schemas.microsoft.com/office/powerpoint/2010/main" val="27650268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endParaRPr lang="zh-CN" altLang="en-US" sz="3200" dirty="0">
              <a:solidFill>
                <a:srgbClr val="8A1425"/>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683568" y="1772816"/>
            <a:ext cx="7704856" cy="3600400"/>
          </a:xfrm>
        </p:spPr>
        <p:txBody>
          <a:bodyPr>
            <a:normAutofit/>
          </a:bodyPr>
          <a:lstStyle/>
          <a:p>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Freeform 28">
            <a:extLst>
              <a:ext uri="{FF2B5EF4-FFF2-40B4-BE49-F238E27FC236}">
                <a16:creationId xmlns:a16="http://schemas.microsoft.com/office/drawing/2014/main" id="{51DDFE47-9AF9-44E9-8447-3B0360BEC8C9}"/>
              </a:ext>
            </a:extLst>
          </p:cNvPr>
          <p:cNvSpPr/>
          <p:nvPr/>
        </p:nvSpPr>
        <p:spPr>
          <a:xfrm>
            <a:off x="6772970"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29ABE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28">
            <a:extLst>
              <a:ext uri="{FF2B5EF4-FFF2-40B4-BE49-F238E27FC236}">
                <a16:creationId xmlns:a16="http://schemas.microsoft.com/office/drawing/2014/main" id="{76F27462-C313-4FFA-9278-C203C76F0419}"/>
              </a:ext>
            </a:extLst>
          </p:cNvPr>
          <p:cNvSpPr/>
          <p:nvPr/>
        </p:nvSpPr>
        <p:spPr>
          <a:xfrm>
            <a:off x="3986769"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FFC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28">
            <a:extLst>
              <a:ext uri="{FF2B5EF4-FFF2-40B4-BE49-F238E27FC236}">
                <a16:creationId xmlns:a16="http://schemas.microsoft.com/office/drawing/2014/main" id="{330EFEE5-BDB6-43D7-B4EC-1D7465A43CA1}"/>
              </a:ext>
            </a:extLst>
          </p:cNvPr>
          <p:cNvSpPr/>
          <p:nvPr/>
        </p:nvSpPr>
        <p:spPr>
          <a:xfrm>
            <a:off x="1006170"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7" name="Group 74">
            <a:extLst>
              <a:ext uri="{FF2B5EF4-FFF2-40B4-BE49-F238E27FC236}">
                <a16:creationId xmlns:a16="http://schemas.microsoft.com/office/drawing/2014/main" id="{4E0D5573-C6AA-4C9A-989B-3A3FC32596D6}"/>
              </a:ext>
            </a:extLst>
          </p:cNvPr>
          <p:cNvGrpSpPr/>
          <p:nvPr/>
        </p:nvGrpSpPr>
        <p:grpSpPr>
          <a:xfrm>
            <a:off x="4069685" y="691526"/>
            <a:ext cx="1149729" cy="1129800"/>
            <a:chOff x="5329648" y="1486933"/>
            <a:chExt cx="1532706" cy="1506139"/>
          </a:xfrm>
        </p:grpSpPr>
        <p:sp>
          <p:nvSpPr>
            <p:cNvPr id="8" name="TextBox 75">
              <a:extLst>
                <a:ext uri="{FF2B5EF4-FFF2-40B4-BE49-F238E27FC236}">
                  <a16:creationId xmlns:a16="http://schemas.microsoft.com/office/drawing/2014/main" id="{3DBFF5F1-06A6-4ABA-9921-5E1C8299EB54}"/>
                </a:ext>
              </a:extLst>
            </p:cNvPr>
            <p:cNvSpPr txBox="1"/>
            <p:nvPr/>
          </p:nvSpPr>
          <p:spPr>
            <a:xfrm>
              <a:off x="5425440" y="1518147"/>
              <a:ext cx="1341120" cy="615553"/>
            </a:xfrm>
            <a:prstGeom prst="rect">
              <a:avLst/>
            </a:prstGeom>
            <a:noFill/>
          </p:spPr>
          <p:txBody>
            <a:bodyPr wrap="square" lIns="0" tIns="0" rIns="0" bIns="0">
              <a:normAutofit lnSpcReduction="10000"/>
            </a:bodyPr>
            <a:lstStyle/>
            <a:p>
              <a:pPr algn="dist"/>
              <a:r>
                <a:rPr lang="zh-CN" altLang="en-US" sz="3200" b="1" dirty="0">
                  <a:solidFill>
                    <a:schemeClr val="tx2">
                      <a:lumMod val="75000"/>
                    </a:schemeClr>
                  </a:solidFill>
                  <a:latin typeface="黑体" panose="02010609060101010101" charset="-122"/>
                  <a:ea typeface="黑体" panose="02010609060101010101" charset="-122"/>
                </a:rPr>
                <a:t>目录</a:t>
              </a:r>
            </a:p>
          </p:txBody>
        </p:sp>
        <p:sp>
          <p:nvSpPr>
            <p:cNvPr id="9" name="TextBox 76">
              <a:extLst>
                <a:ext uri="{FF2B5EF4-FFF2-40B4-BE49-F238E27FC236}">
                  <a16:creationId xmlns:a16="http://schemas.microsoft.com/office/drawing/2014/main" id="{BFDE8518-8D46-4E8A-85C3-D09FE23BEF61}"/>
                </a:ext>
              </a:extLst>
            </p:cNvPr>
            <p:cNvSpPr txBox="1"/>
            <p:nvPr/>
          </p:nvSpPr>
          <p:spPr>
            <a:xfrm>
              <a:off x="5329648" y="1486933"/>
              <a:ext cx="1532706" cy="1506139"/>
            </a:xfrm>
            <a:prstGeom prst="diamond">
              <a:avLst/>
            </a:prstGeom>
            <a:noFill/>
          </p:spPr>
          <p:txBody>
            <a:bodyPr wrap="none" lIns="0" tIns="0" rIns="0" bIns="0" anchor="ctr" anchorCtr="1">
              <a:normAutofit/>
            </a:bodyPr>
            <a:lstStyle/>
            <a:p>
              <a:pPr algn="ctr"/>
              <a:r>
                <a:rPr lang="en-US" altLang="zh-CN" sz="2800" b="1" dirty="0">
                  <a:solidFill>
                    <a:schemeClr val="tx2">
                      <a:lumMod val="75000"/>
                    </a:schemeClr>
                  </a:solidFill>
                  <a:latin typeface="Times New Roman" panose="02020603050405020304" charset="0"/>
                  <a:ea typeface="微软雅黑" panose="020B0503020204020204" pitchFamily="34" charset="-122"/>
                  <a:cs typeface="Times New Roman" panose="02020603050405020304" charset="0"/>
                </a:rPr>
                <a:t>Contents</a:t>
              </a:r>
            </a:p>
          </p:txBody>
        </p:sp>
      </p:grpSp>
      <p:grpSp>
        <p:nvGrpSpPr>
          <p:cNvPr id="10" name="组合 9">
            <a:extLst>
              <a:ext uri="{FF2B5EF4-FFF2-40B4-BE49-F238E27FC236}">
                <a16:creationId xmlns:a16="http://schemas.microsoft.com/office/drawing/2014/main" id="{4F3CE1BC-0815-4EBF-9BF4-58150616B5B2}"/>
              </a:ext>
            </a:extLst>
          </p:cNvPr>
          <p:cNvGrpSpPr/>
          <p:nvPr/>
        </p:nvGrpSpPr>
        <p:grpSpPr>
          <a:xfrm>
            <a:off x="535533" y="2257016"/>
            <a:ext cx="2165053" cy="1388597"/>
            <a:chOff x="266232" y="2256276"/>
            <a:chExt cx="2164677" cy="1388357"/>
          </a:xfrm>
        </p:grpSpPr>
        <p:sp>
          <p:nvSpPr>
            <p:cNvPr id="11" name="TextBox 34">
              <a:extLst>
                <a:ext uri="{FF2B5EF4-FFF2-40B4-BE49-F238E27FC236}">
                  <a16:creationId xmlns:a16="http://schemas.microsoft.com/office/drawing/2014/main" id="{672B89C5-E1F2-4489-837D-9A0E039E7A55}"/>
                </a:ext>
              </a:extLst>
            </p:cNvPr>
            <p:cNvSpPr txBox="1"/>
            <p:nvPr/>
          </p:nvSpPr>
          <p:spPr>
            <a:xfrm>
              <a:off x="687924" y="2256276"/>
              <a:ext cx="1206424" cy="460554"/>
            </a:xfrm>
            <a:prstGeom prst="rect">
              <a:avLst/>
            </a:prstGeom>
            <a:noFill/>
          </p:spPr>
          <p:txBody>
            <a:bodyPr wrap="none">
              <a:normAutofit/>
            </a:bodyPr>
            <a:lstStyle/>
            <a:p>
              <a:pPr algn="ctr"/>
              <a:r>
                <a:rPr lang="zh-CN" altLang="en-US" sz="2400" b="1" dirty="0">
                  <a:solidFill>
                    <a:schemeClr val="bg1"/>
                  </a:solidFill>
                  <a:latin typeface="华文中宋" panose="02010600040101010101" charset="-122"/>
                  <a:ea typeface="华文中宋" panose="02010600040101010101" charset="-122"/>
                </a:rPr>
                <a:t>第一节</a:t>
              </a:r>
            </a:p>
          </p:txBody>
        </p:sp>
        <p:sp>
          <p:nvSpPr>
            <p:cNvPr id="12" name="TextBox 62">
              <a:extLst>
                <a:ext uri="{FF2B5EF4-FFF2-40B4-BE49-F238E27FC236}">
                  <a16:creationId xmlns:a16="http://schemas.microsoft.com/office/drawing/2014/main" id="{023E1964-6241-44B2-ACBD-E06AB889129D}"/>
                </a:ext>
              </a:extLst>
            </p:cNvPr>
            <p:cNvSpPr txBox="1"/>
            <p:nvPr/>
          </p:nvSpPr>
          <p:spPr bwMode="auto">
            <a:xfrm>
              <a:off x="266232" y="3336909"/>
              <a:ext cx="2164677" cy="307724"/>
            </a:xfrm>
            <a:prstGeom prst="rect">
              <a:avLst/>
            </a:prstGeom>
            <a:noFill/>
            <a:ln w="9525">
              <a:noFill/>
              <a:miter lim="800000"/>
            </a:ln>
          </p:spPr>
          <p:txBody>
            <a:bodyPr wrap="square" lIns="0" tIns="0" rIns="0" bIns="0" anchor="ctr" anchorCtr="1">
              <a:spAutoFit/>
              <a:scene3d>
                <a:camera prst="orthographicFront"/>
                <a:lightRig rig="threePt" dir="t"/>
              </a:scene3d>
              <a:sp3d>
                <a:bevelT w="0" h="0"/>
              </a:sp3d>
            </a:bodyPr>
            <a:lstStyle/>
            <a:p>
              <a:pPr marL="0" lvl="1" algn="ctr"/>
              <a:r>
                <a:rPr lang="zh-CN" altLang="en-US" sz="2000" b="1" dirty="0">
                  <a:solidFill>
                    <a:schemeClr val="tx2"/>
                  </a:solidFill>
                  <a:latin typeface="华文中宋" panose="02010600040101010101" charset="-122"/>
                  <a:ea typeface="华文中宋" panose="02010600040101010101" charset="-122"/>
                </a:rPr>
                <a:t>关联规则挖掘</a:t>
              </a:r>
            </a:p>
          </p:txBody>
        </p:sp>
      </p:grpSp>
      <p:grpSp>
        <p:nvGrpSpPr>
          <p:cNvPr id="13" name="组合 12">
            <a:extLst>
              <a:ext uri="{FF2B5EF4-FFF2-40B4-BE49-F238E27FC236}">
                <a16:creationId xmlns:a16="http://schemas.microsoft.com/office/drawing/2014/main" id="{3D280F46-D6F7-4DA4-AF78-5576DD4237DC}"/>
              </a:ext>
            </a:extLst>
          </p:cNvPr>
          <p:cNvGrpSpPr/>
          <p:nvPr/>
        </p:nvGrpSpPr>
        <p:grpSpPr>
          <a:xfrm>
            <a:off x="3942225" y="2257016"/>
            <a:ext cx="1206633" cy="1421411"/>
            <a:chOff x="2328356" y="2256276"/>
            <a:chExt cx="1206424" cy="1421165"/>
          </a:xfrm>
        </p:grpSpPr>
        <p:sp>
          <p:nvSpPr>
            <p:cNvPr id="14" name="TextBox 36">
              <a:extLst>
                <a:ext uri="{FF2B5EF4-FFF2-40B4-BE49-F238E27FC236}">
                  <a16:creationId xmlns:a16="http://schemas.microsoft.com/office/drawing/2014/main" id="{4C0A3B87-552E-4CD8-BB7B-2E3DC5D7C8C0}"/>
                </a:ext>
              </a:extLst>
            </p:cNvPr>
            <p:cNvSpPr txBox="1"/>
            <p:nvPr/>
          </p:nvSpPr>
          <p:spPr>
            <a:xfrm>
              <a:off x="2328356"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第二节</a:t>
              </a:r>
              <a:endParaRPr lang="zh-CN" altLang="en-US" sz="2400" b="1" dirty="0">
                <a:solidFill>
                  <a:schemeClr val="bg1"/>
                </a:solidFill>
                <a:latin typeface="黑体" panose="02010609060101010101" charset="-122"/>
                <a:ea typeface="黑体" panose="02010609060101010101" charset="-122"/>
              </a:endParaRPr>
            </a:p>
          </p:txBody>
        </p:sp>
        <p:sp>
          <p:nvSpPr>
            <p:cNvPr id="15" name="TextBox 60">
              <a:extLst>
                <a:ext uri="{FF2B5EF4-FFF2-40B4-BE49-F238E27FC236}">
                  <a16:creationId xmlns:a16="http://schemas.microsoft.com/office/drawing/2014/main" id="{4AF3B628-C55C-4F71-A8A6-86DC69B136C0}"/>
                </a:ext>
              </a:extLst>
            </p:cNvPr>
            <p:cNvSpPr txBox="1"/>
            <p:nvPr/>
          </p:nvSpPr>
          <p:spPr bwMode="auto">
            <a:xfrm>
              <a:off x="2681935" y="3369717"/>
              <a:ext cx="512872"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分类</a:t>
              </a:r>
            </a:p>
          </p:txBody>
        </p:sp>
      </p:grpSp>
      <p:grpSp>
        <p:nvGrpSpPr>
          <p:cNvPr id="16" name="组合 15">
            <a:extLst>
              <a:ext uri="{FF2B5EF4-FFF2-40B4-BE49-F238E27FC236}">
                <a16:creationId xmlns:a16="http://schemas.microsoft.com/office/drawing/2014/main" id="{EEA443BB-2DF7-435E-A9C1-2BC0CC5EF68F}"/>
              </a:ext>
            </a:extLst>
          </p:cNvPr>
          <p:cNvGrpSpPr/>
          <p:nvPr/>
        </p:nvGrpSpPr>
        <p:grpSpPr>
          <a:xfrm>
            <a:off x="6728427" y="2257016"/>
            <a:ext cx="1206633" cy="1421419"/>
            <a:chOff x="3968789" y="2256276"/>
            <a:chExt cx="1206424" cy="1421173"/>
          </a:xfrm>
        </p:grpSpPr>
        <p:sp>
          <p:nvSpPr>
            <p:cNvPr id="17" name="TextBox 38">
              <a:extLst>
                <a:ext uri="{FF2B5EF4-FFF2-40B4-BE49-F238E27FC236}">
                  <a16:creationId xmlns:a16="http://schemas.microsoft.com/office/drawing/2014/main" id="{544489D6-6809-4B15-9835-EF352D5B8D7A}"/>
                </a:ext>
              </a:extLst>
            </p:cNvPr>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第三节</a:t>
              </a:r>
            </a:p>
          </p:txBody>
        </p:sp>
        <p:sp>
          <p:nvSpPr>
            <p:cNvPr id="18" name="TextBox 58">
              <a:extLst>
                <a:ext uri="{FF2B5EF4-FFF2-40B4-BE49-F238E27FC236}">
                  <a16:creationId xmlns:a16="http://schemas.microsoft.com/office/drawing/2014/main" id="{EBBF55EF-84D6-4ECE-8C91-C7E5BC6DEAC1}"/>
                </a:ext>
              </a:extLst>
            </p:cNvPr>
            <p:cNvSpPr txBox="1"/>
            <p:nvPr/>
          </p:nvSpPr>
          <p:spPr bwMode="auto">
            <a:xfrm>
              <a:off x="4315566" y="3369725"/>
              <a:ext cx="512872"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聚类</a:t>
              </a:r>
            </a:p>
          </p:txBody>
        </p:sp>
      </p:grpSp>
    </p:spTree>
    <p:extLst>
      <p:ext uri="{BB962C8B-B14F-4D97-AF65-F5344CB8AC3E}">
        <p14:creationId xmlns:p14="http://schemas.microsoft.com/office/powerpoint/2010/main" val="135741160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683568" y="1412776"/>
            <a:ext cx="7056784" cy="4032448"/>
          </a:xfrm>
        </p:spPr>
        <p:txBody>
          <a:bodyPr>
            <a:normAutofit fontScale="92500" lnSpcReduction="20000"/>
          </a:bodyPr>
          <a:lstStyle/>
          <a:p>
            <a:pPr marL="0" indent="0">
              <a:spcBef>
                <a:spcPts val="600"/>
              </a:spcBef>
              <a:buSzPct val="75000"/>
              <a:buNone/>
            </a:pPr>
            <a:r>
              <a:rPr lang="en-US" altLang="zh-CN" sz="2800" b="1" dirty="0"/>
              <a:t>1. </a:t>
            </a:r>
            <a:r>
              <a:rPr lang="zh-CN" altLang="en-US" sz="2800" b="1" dirty="0"/>
              <a:t>背景</a:t>
            </a:r>
            <a:endParaRPr lang="en-US" altLang="zh-CN" sz="2800" b="1" dirty="0"/>
          </a:p>
          <a:p>
            <a:pPr lvl="0">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关联规则（</a:t>
            </a:r>
            <a:r>
              <a:rPr lang="en-US" altLang="zh-CN" sz="2000" b="1" dirty="0">
                <a:latin typeface="Times New Roman" panose="02020603050405020304" pitchFamily="18" charset="0"/>
                <a:cs typeface="Times New Roman" panose="02020603050405020304" pitchFamily="18" charset="0"/>
              </a:rPr>
              <a:t>Association Rules</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AR</a:t>
            </a:r>
            <a:r>
              <a:rPr lang="zh-CN" altLang="en-US" sz="2000" b="1" dirty="0">
                <a:latin typeface="Times New Roman" panose="02020603050405020304" pitchFamily="18" charset="0"/>
                <a:cs typeface="Times New Roman" panose="02020603050405020304" pitchFamily="18" charset="0"/>
              </a:rPr>
              <a:t>）分析用于挖掘大规模数据集中有价值、有意义的联系，是数据挖掘领域的十大算法之一。</a:t>
            </a:r>
            <a:endParaRPr lang="en-US" altLang="zh-CN" sz="2000" b="1" dirty="0">
              <a:latin typeface="Times New Roman" panose="02020603050405020304" pitchFamily="18" charset="0"/>
              <a:cs typeface="Times New Roman" panose="02020603050405020304" pitchFamily="18" charset="0"/>
            </a:endParaRPr>
          </a:p>
          <a:p>
            <a:pPr>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关联规则分析概念最早是</a:t>
            </a:r>
            <a:r>
              <a:rPr lang="en-US" altLang="zh-CN" sz="2000" b="1" dirty="0">
                <a:latin typeface="Times New Roman" panose="02020603050405020304" pitchFamily="18" charset="0"/>
                <a:cs typeface="Times New Roman" panose="02020603050405020304" pitchFamily="18" charset="0"/>
              </a:rPr>
              <a:t>1993</a:t>
            </a:r>
            <a:r>
              <a:rPr lang="zh-CN" altLang="en-US" sz="2000" b="1" dirty="0">
                <a:latin typeface="Times New Roman" panose="02020603050405020304" pitchFamily="18" charset="0"/>
                <a:cs typeface="Times New Roman" panose="02020603050405020304" pitchFamily="18" charset="0"/>
              </a:rPr>
              <a:t>年由</a:t>
            </a:r>
            <a:r>
              <a:rPr lang="en-US" altLang="zh-CN" sz="2000" b="1" dirty="0">
                <a:latin typeface="Times New Roman" panose="02020603050405020304" pitchFamily="18" charset="0"/>
                <a:cs typeface="Times New Roman" panose="02020603050405020304" pitchFamily="18" charset="0"/>
              </a:rPr>
              <a:t>Agrawal</a:t>
            </a:r>
            <a:r>
              <a:rPr lang="zh-CN" altLang="en-US" sz="2000" b="1" dirty="0">
                <a:latin typeface="Times New Roman" panose="02020603050405020304" pitchFamily="18" charset="0"/>
                <a:cs typeface="Times New Roman" panose="02020603050405020304" pitchFamily="18" charset="0"/>
              </a:rPr>
              <a:t>，</a:t>
            </a:r>
            <a:r>
              <a:rPr lang="en-US" altLang="zh-CN" sz="2000" b="1" dirty="0" err="1">
                <a:latin typeface="Times New Roman" panose="02020603050405020304" pitchFamily="18" charset="0"/>
                <a:cs typeface="Times New Roman" panose="02020603050405020304" pitchFamily="18" charset="0"/>
              </a:rPr>
              <a:t>Imielinski</a:t>
            </a:r>
            <a:r>
              <a:rPr lang="zh-CN" altLang="en-US" sz="2000" b="1" dirty="0">
                <a:latin typeface="Times New Roman" panose="02020603050405020304" pitchFamily="18" charset="0"/>
                <a:cs typeface="Times New Roman" panose="02020603050405020304" pitchFamily="18" charset="0"/>
              </a:rPr>
              <a:t>和</a:t>
            </a:r>
            <a:r>
              <a:rPr lang="en-US" altLang="zh-CN" sz="2000" b="1" dirty="0">
                <a:latin typeface="Times New Roman" panose="02020603050405020304" pitchFamily="18" charset="0"/>
                <a:cs typeface="Times New Roman" panose="02020603050405020304" pitchFamily="18" charset="0"/>
              </a:rPr>
              <a:t>Swami</a:t>
            </a:r>
            <a:r>
              <a:rPr lang="zh-CN" altLang="en-US" sz="2000" b="1" dirty="0">
                <a:latin typeface="Times New Roman" panose="02020603050405020304" pitchFamily="18" charset="0"/>
                <a:cs typeface="Times New Roman" panose="02020603050405020304" pitchFamily="18" charset="0"/>
              </a:rPr>
              <a:t>提出的，其主要研究目的是通过分析超市顾客购买行为的规律，发现连带购买商品，进而以此为依据来改善货架摆放方案</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该分析称为购物篮分析</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a:t>
            </a:r>
            <a:endParaRPr lang="en-US" altLang="zh-CN" sz="2000" b="1" dirty="0">
              <a:latin typeface="Times New Roman" panose="02020603050405020304" pitchFamily="18" charset="0"/>
              <a:cs typeface="Times New Roman" panose="02020603050405020304" pitchFamily="18" charset="0"/>
            </a:endParaRPr>
          </a:p>
          <a:p>
            <a:pPr>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关联规则分析在购物篮数据分析、商品推荐营销、电子商务推广、生物信息学研究、医疗诊断咨询和航空电信等行业中都得到了广泛</a:t>
            </a:r>
            <a:r>
              <a:rPr lang="zh-CN" altLang="en-US" sz="2000" b="1" dirty="0" smtClean="0">
                <a:latin typeface="Times New Roman" panose="02020603050405020304" pitchFamily="18" charset="0"/>
                <a:cs typeface="Times New Roman" panose="02020603050405020304" pitchFamily="18" charset="0"/>
              </a:rPr>
              <a:t>应用。</a:t>
            </a:r>
            <a:endParaRPr lang="en-US" altLang="zh-CN" sz="2000" b="1" dirty="0">
              <a:latin typeface="Times New Roman" panose="02020603050405020304" pitchFamily="18" charset="0"/>
              <a:cs typeface="Times New Roman" panose="02020603050405020304" pitchFamily="18" charset="0"/>
            </a:endParaRPr>
          </a:p>
          <a:p>
            <a:pPr>
              <a:spcBef>
                <a:spcPts val="600"/>
              </a:spcBef>
              <a:buSzPct val="75000"/>
              <a:buFont typeface="Wingdings" panose="05000000000000000000" pitchFamily="2" charset="2"/>
              <a:buChar char="ü"/>
            </a:pPr>
            <a:r>
              <a:rPr lang="en-US" altLang="zh-CN" sz="2000" b="1" dirty="0">
                <a:latin typeface="Times New Roman" panose="02020603050405020304" pitchFamily="18" charset="0"/>
                <a:cs typeface="Times New Roman" panose="02020603050405020304" pitchFamily="18" charset="0"/>
              </a:rPr>
              <a:t>Agrawal</a:t>
            </a:r>
            <a:r>
              <a:rPr lang="zh-CN" altLang="en-US" sz="2000" b="1" dirty="0">
                <a:latin typeface="Times New Roman" panose="02020603050405020304" pitchFamily="18" charset="0"/>
                <a:cs typeface="Times New Roman" panose="02020603050405020304" pitchFamily="18" charset="0"/>
              </a:rPr>
              <a:t>从数学及计算机算法角度出发，提出了商品关联关系的计算方法</a:t>
            </a:r>
            <a:r>
              <a:rPr lang="en-US" altLang="zh-CN" sz="2000" b="1" dirty="0">
                <a:latin typeface="Times New Roman" panose="02020603050405020304" pitchFamily="18" charset="0"/>
                <a:cs typeface="Times New Roman" panose="02020603050405020304" pitchFamily="18" charset="0"/>
              </a:rPr>
              <a:t>——</a:t>
            </a:r>
            <a:r>
              <a:rPr lang="en-US" altLang="zh-CN" sz="2000" b="1" dirty="0" err="1">
                <a:latin typeface="Times New Roman" panose="02020603050405020304" pitchFamily="18" charset="0"/>
                <a:cs typeface="Times New Roman" panose="02020603050405020304" pitchFamily="18" charset="0"/>
              </a:rPr>
              <a:t>Apriori</a:t>
            </a:r>
            <a:r>
              <a:rPr lang="zh-CN" altLang="en-US" sz="2000" b="1" dirty="0">
                <a:latin typeface="Times New Roman" panose="02020603050405020304" pitchFamily="18" charset="0"/>
                <a:cs typeface="Times New Roman" panose="02020603050405020304" pitchFamily="18" charset="0"/>
              </a:rPr>
              <a:t>算法。沃尔玛从上个世纪</a:t>
            </a:r>
            <a:r>
              <a:rPr lang="en-US" altLang="zh-CN" sz="2000" b="1" dirty="0">
                <a:latin typeface="Times New Roman" panose="02020603050405020304" pitchFamily="18" charset="0"/>
                <a:cs typeface="Times New Roman" panose="02020603050405020304" pitchFamily="18" charset="0"/>
              </a:rPr>
              <a:t>90</a:t>
            </a:r>
            <a:r>
              <a:rPr lang="zh-CN" altLang="en-US" sz="2000" b="1" dirty="0">
                <a:latin typeface="Times New Roman" panose="02020603050405020304" pitchFamily="18" charset="0"/>
                <a:cs typeface="Times New Roman" panose="02020603050405020304" pitchFamily="18" charset="0"/>
              </a:rPr>
              <a:t>年代尝试将</a:t>
            </a:r>
            <a:r>
              <a:rPr lang="en-US" altLang="zh-CN" sz="2000" b="1" dirty="0" err="1">
                <a:latin typeface="Times New Roman" panose="02020603050405020304" pitchFamily="18" charset="0"/>
                <a:cs typeface="Times New Roman" panose="02020603050405020304" pitchFamily="18" charset="0"/>
              </a:rPr>
              <a:t>Apriori</a:t>
            </a:r>
            <a:r>
              <a:rPr lang="zh-CN" altLang="en-US" sz="2000" b="1" dirty="0">
                <a:latin typeface="Times New Roman" panose="02020603050405020304" pitchFamily="18" charset="0"/>
                <a:cs typeface="Times New Roman" panose="02020603050405020304" pitchFamily="18" charset="0"/>
              </a:rPr>
              <a:t>算法引入到</a:t>
            </a:r>
            <a:r>
              <a:rPr lang="en-US" altLang="zh-CN" sz="2000" b="1" dirty="0">
                <a:latin typeface="Times New Roman" panose="02020603050405020304" pitchFamily="18" charset="0"/>
                <a:cs typeface="Times New Roman" panose="02020603050405020304" pitchFamily="18" charset="0"/>
              </a:rPr>
              <a:t>POS</a:t>
            </a:r>
            <a:r>
              <a:rPr lang="zh-CN" altLang="en-US" sz="2000" b="1" dirty="0">
                <a:latin typeface="Times New Roman" panose="02020603050405020304" pitchFamily="18" charset="0"/>
                <a:cs typeface="Times New Roman" panose="02020603050405020304" pitchFamily="18" charset="0"/>
              </a:rPr>
              <a:t>机数据分析中，获得了显著的业绩增长。</a:t>
            </a:r>
          </a:p>
          <a:p>
            <a:pPr lvl="0">
              <a:spcBef>
                <a:spcPts val="600"/>
              </a:spcBef>
              <a:buSzPct val="75000"/>
              <a:buFont typeface="Wingdings" panose="05000000000000000000" pitchFamily="2" charset="2"/>
              <a:buChar char="ü"/>
            </a:pPr>
            <a:endParaRPr lang="zh-CN" altLang="en-US" sz="2000" dirty="0">
              <a:latin typeface="Times New Roman" panose="02020603050405020304" pitchFamily="18" charset="0"/>
              <a:cs typeface="Times New Roman" panose="02020603050405020304" pitchFamily="18" charset="0"/>
            </a:endParaRPr>
          </a:p>
          <a:p>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4" name="Picture 5" descr="搭售">
            <a:extLst>
              <a:ext uri="{FF2B5EF4-FFF2-40B4-BE49-F238E27FC236}">
                <a16:creationId xmlns:a16="http://schemas.microsoft.com/office/drawing/2014/main" id="{BAA5E91A-14A9-4262-997C-BB94DAFE7BBD}"/>
              </a:ext>
            </a:extLst>
          </p:cNvPr>
          <p:cNvPicPr>
            <a:picLocks noChangeAspect="1" noChangeArrowheads="1"/>
          </p:cNvPicPr>
          <p:nvPr/>
        </p:nvPicPr>
        <p:blipFill>
          <a:blip r:embed="rId3" cstate="print"/>
          <a:srcRect/>
          <a:stretch>
            <a:fillRect/>
          </a:stretch>
        </p:blipFill>
        <p:spPr bwMode="auto">
          <a:xfrm>
            <a:off x="7859774" y="1628800"/>
            <a:ext cx="1057300" cy="1184176"/>
          </a:xfrm>
          <a:prstGeom prst="rect">
            <a:avLst/>
          </a:prstGeom>
          <a:noFill/>
        </p:spPr>
      </p:pic>
      <p:pic>
        <p:nvPicPr>
          <p:cNvPr id="5" name="图片 4">
            <a:extLst>
              <a:ext uri="{FF2B5EF4-FFF2-40B4-BE49-F238E27FC236}">
                <a16:creationId xmlns:a16="http://schemas.microsoft.com/office/drawing/2014/main" id="{890B99A6-95A5-45E8-A951-89FC09B4380E}"/>
              </a:ext>
            </a:extLst>
          </p:cNvPr>
          <p:cNvPicPr>
            <a:picLocks noChangeAspect="1"/>
          </p:cNvPicPr>
          <p:nvPr/>
        </p:nvPicPr>
        <p:blipFill>
          <a:blip r:embed="rId4"/>
          <a:stretch>
            <a:fillRect/>
          </a:stretch>
        </p:blipFill>
        <p:spPr>
          <a:xfrm>
            <a:off x="7833696" y="2872356"/>
            <a:ext cx="1253471" cy="583656"/>
          </a:xfrm>
          <a:prstGeom prst="rect">
            <a:avLst/>
          </a:prstGeom>
        </p:spPr>
      </p:pic>
      <p:pic>
        <p:nvPicPr>
          <p:cNvPr id="6" name="图像" descr="图像">
            <a:extLst>
              <a:ext uri="{FF2B5EF4-FFF2-40B4-BE49-F238E27FC236}">
                <a16:creationId xmlns:a16="http://schemas.microsoft.com/office/drawing/2014/main" id="{9D308A8B-3722-4B1D-80E8-10439E7D18C6}"/>
              </a:ext>
            </a:extLst>
          </p:cNvPr>
          <p:cNvPicPr>
            <a:picLocks noChangeAspect="1"/>
          </p:cNvPicPr>
          <p:nvPr/>
        </p:nvPicPr>
        <p:blipFill>
          <a:blip r:embed="rId5"/>
          <a:stretch>
            <a:fillRect/>
          </a:stretch>
        </p:blipFill>
        <p:spPr>
          <a:xfrm>
            <a:off x="8081081" y="3645024"/>
            <a:ext cx="614685" cy="576267"/>
          </a:xfrm>
          <a:prstGeom prst="rect">
            <a:avLst/>
          </a:prstGeom>
          <a:ln w="12700">
            <a:miter lim="400000"/>
          </a:ln>
        </p:spPr>
      </p:pic>
      <p:pic>
        <p:nvPicPr>
          <p:cNvPr id="9" name="图片 8">
            <a:extLst>
              <a:ext uri="{FF2B5EF4-FFF2-40B4-BE49-F238E27FC236}">
                <a16:creationId xmlns:a16="http://schemas.microsoft.com/office/drawing/2014/main" id="{7919B05F-FABE-4E66-85BB-1ED1ABFFC490}"/>
              </a:ext>
            </a:extLst>
          </p:cNvPr>
          <p:cNvPicPr>
            <a:picLocks noChangeAspect="1"/>
          </p:cNvPicPr>
          <p:nvPr/>
        </p:nvPicPr>
        <p:blipFill>
          <a:blip r:embed="rId6"/>
          <a:stretch>
            <a:fillRect/>
          </a:stretch>
        </p:blipFill>
        <p:spPr>
          <a:xfrm>
            <a:off x="6967017" y="825094"/>
            <a:ext cx="2037501" cy="752358"/>
          </a:xfrm>
          <a:prstGeom prst="rect">
            <a:avLst/>
          </a:prstGeom>
        </p:spPr>
      </p:pic>
    </p:spTree>
    <p:extLst>
      <p:ext uri="{BB962C8B-B14F-4D97-AF65-F5344CB8AC3E}">
        <p14:creationId xmlns:p14="http://schemas.microsoft.com/office/powerpoint/2010/main" val="5318735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467544" y="1412776"/>
            <a:ext cx="6336704" cy="4228256"/>
          </a:xfrm>
        </p:spPr>
        <p:txBody>
          <a:bodyPr>
            <a:normAutofit fontScale="77500" lnSpcReduction="20000"/>
          </a:bodyPr>
          <a:lstStyle/>
          <a:p>
            <a:r>
              <a:rPr lang="zh-CN" altLang="en-US" sz="3100" b="1" dirty="0">
                <a:latin typeface="+mn-ea"/>
              </a:rPr>
              <a:t>啤酒与尿布</a:t>
            </a:r>
            <a:endParaRPr lang="en-US" altLang="zh-CN" sz="3100" b="1" dirty="0">
              <a:latin typeface="+mn-ea"/>
            </a:endParaRPr>
          </a:p>
          <a:p>
            <a:pPr algn="just">
              <a:spcBef>
                <a:spcPts val="600"/>
              </a:spcBef>
              <a:buSzPct val="75000"/>
              <a:buFont typeface="Wingdings" panose="05000000000000000000" pitchFamily="2" charset="2"/>
              <a:buChar char="ü"/>
            </a:pPr>
            <a:r>
              <a:rPr lang="zh-CN" altLang="en-US" sz="2000" b="1" dirty="0"/>
              <a:t>关于关联规则数据挖掘的应用，有一个流传甚广的案例：“啤酒与尿布”的故事。这个故事产生于</a:t>
            </a:r>
            <a:r>
              <a:rPr lang="en-US" altLang="zh-CN" sz="2000" b="1" dirty="0"/>
              <a:t>20</a:t>
            </a:r>
            <a:r>
              <a:rPr lang="zh-CN" altLang="en-US" sz="2000" b="1" dirty="0"/>
              <a:t>世纪</a:t>
            </a:r>
            <a:r>
              <a:rPr lang="en-US" altLang="zh-CN" sz="2000" b="1" dirty="0"/>
              <a:t>90</a:t>
            </a:r>
            <a:r>
              <a:rPr lang="zh-CN" altLang="en-US" sz="2000" b="1" dirty="0"/>
              <a:t>年代的美国沃尔玛超市中，沃尔玛的超市管理人员分析销售数据时发现了一个令人难于理解的现象：“啤酒”与“尿布”两件看上去毫无关系的商品会经常出现在同一个购物篮中。</a:t>
            </a:r>
            <a:endParaRPr lang="en-US" altLang="zh-CN" sz="2000" b="1" dirty="0"/>
          </a:p>
          <a:p>
            <a:pPr algn="just">
              <a:spcBef>
                <a:spcPts val="600"/>
              </a:spcBef>
              <a:buSzPct val="75000"/>
              <a:buFont typeface="Wingdings" panose="05000000000000000000" pitchFamily="2" charset="2"/>
              <a:buChar char="ü"/>
            </a:pPr>
            <a:r>
              <a:rPr lang="zh-CN" altLang="en-US" sz="2000" b="1" dirty="0"/>
              <a:t>这种独特的销售现象引起了管理人员的注意，经过调查发现，这种现象出现在年轻的父亲身上。在美国有婴儿的家庭中，一般是母亲在家中照看婴儿，年轻的父亲前去超市购买尿布。</a:t>
            </a:r>
          </a:p>
          <a:p>
            <a:pPr algn="just">
              <a:buFont typeface="Wingdings" panose="05000000000000000000" pitchFamily="2" charset="2"/>
              <a:buChar char="ü"/>
            </a:pPr>
            <a:r>
              <a:rPr lang="zh-CN" altLang="en-US" sz="2000" b="1" dirty="0"/>
              <a:t>父亲在购买尿布的同时，往往会顺便为自己购买啤酒，这样就会出现啤酒与尿布这两件看上去不相干的商品经常会出现在同一个购物篮的现象。如果这个年轻的父亲在卖场只能买到两件商品之一，则他很有可能会放弃购物而到另一家商店，直到可以一次同时买到啤酒与尿布为止。沃尔玛发现了这一独特的现象，开始在卖场尝试将啤酒与尿布摆放在相同的区域，让年轻的父亲可以同时找到这两件商品，并很快地完成购物；而沃尔玛超市也可以让这些客户一次购买两件商品，而不是一件，从而获得了更好的商品销售收入，这就是“啤酒与尿布”故事的由来。</a:t>
            </a:r>
          </a:p>
          <a:p>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 name="Picture 2" descr="C:\DOCUME~1\ADMINI~1\LOCALS~1\Temp\ksohtml\wps_clip_image-25170.png">
            <a:extLst>
              <a:ext uri="{FF2B5EF4-FFF2-40B4-BE49-F238E27FC236}">
                <a16:creationId xmlns:a16="http://schemas.microsoft.com/office/drawing/2014/main" id="{4D61A7DD-63EF-43B5-AA57-4FC1C6DA952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75399" y="1014495"/>
            <a:ext cx="2017081" cy="14041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箭头: 下 5">
            <a:extLst>
              <a:ext uri="{FF2B5EF4-FFF2-40B4-BE49-F238E27FC236}">
                <a16:creationId xmlns:a16="http://schemas.microsoft.com/office/drawing/2014/main" id="{0A51C70B-5707-45C1-8485-BCA04D162123}"/>
              </a:ext>
            </a:extLst>
          </p:cNvPr>
          <p:cNvSpPr/>
          <p:nvPr/>
        </p:nvSpPr>
        <p:spPr>
          <a:xfrm>
            <a:off x="7804201" y="2490660"/>
            <a:ext cx="288032" cy="576064"/>
          </a:xfrm>
          <a:prstGeom prst="downArrow">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1311FD65-4CE7-454C-8056-FC2D6ECF9295}"/>
              </a:ext>
            </a:extLst>
          </p:cNvPr>
          <p:cNvPicPr>
            <a:picLocks noChangeAspect="1"/>
          </p:cNvPicPr>
          <p:nvPr/>
        </p:nvPicPr>
        <p:blipFill>
          <a:blip r:embed="rId4"/>
          <a:stretch>
            <a:fillRect/>
          </a:stretch>
        </p:blipFill>
        <p:spPr>
          <a:xfrm>
            <a:off x="6875399" y="3084273"/>
            <a:ext cx="1936914" cy="15688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986963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719572" y="1268760"/>
            <a:ext cx="7704856" cy="3600400"/>
          </a:xfrm>
        </p:spPr>
        <p:txBody>
          <a:bodyPr>
            <a:normAutofit/>
          </a:bodyPr>
          <a:lstStyle/>
          <a:p>
            <a:pPr marL="0" indent="0">
              <a:spcBef>
                <a:spcPts val="600"/>
              </a:spcBef>
              <a:buSzPct val="75000"/>
              <a:buNone/>
            </a:pPr>
            <a:r>
              <a:rPr lang="en-US" altLang="zh-CN" sz="2400" b="1" dirty="0"/>
              <a:t>2. </a:t>
            </a:r>
            <a:r>
              <a:rPr lang="zh-CN" altLang="en-US" sz="2400" b="1" dirty="0"/>
              <a:t>事务与项集</a:t>
            </a:r>
            <a:endParaRPr lang="en-US" altLang="zh-CN" sz="2400" b="1" dirty="0"/>
          </a:p>
          <a:p>
            <a:pPr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关联规则分析研究的对象是事务</a:t>
            </a:r>
            <a:r>
              <a:rPr lang="en-US" altLang="zh-CN"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ea typeface="微软雅黑" pitchFamily="34" charset="-122"/>
                <a:cs typeface="Times New Roman" pitchFamily="18" charset="0"/>
              </a:rPr>
              <a:t>Transaction)</a:t>
            </a:r>
            <a:r>
              <a:rPr lang="zh-CN" altLang="en-US" sz="2000" b="1" dirty="0">
                <a:latin typeface="Times New Roman" panose="02020603050405020304" pitchFamily="18" charset="0"/>
                <a:cs typeface="Times New Roman" panose="02020603050405020304" pitchFamily="18" charset="0"/>
              </a:rPr>
              <a:t>，事务可以理解为一种商业行为。例如，超市顾客的购买行为是一种包含很多个商品购买的事务；网民的页面浏览行为是一种包含很多个页面访问的事务；一份保险公司的汽车保单是一种涵盖了若干个不同险种的事务。事务由序号和项集组成。序号是确定一个事务的唯一标识。</a:t>
            </a:r>
          </a:p>
          <a:p>
            <a:pPr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项目</a:t>
            </a:r>
            <a:r>
              <a:rPr lang="en-US" altLang="zh-CN" sz="2000" b="1" dirty="0">
                <a:latin typeface="Times New Roman" panose="02020603050405020304" pitchFamily="18" charset="0"/>
                <a:cs typeface="Times New Roman" panose="02020603050405020304" pitchFamily="18" charset="0"/>
              </a:rPr>
              <a:t>(Item)</a:t>
            </a:r>
            <a:r>
              <a:rPr lang="zh-CN" altLang="en-US" sz="2000" b="1" dirty="0">
                <a:latin typeface="Times New Roman" panose="02020603050405020304" pitchFamily="18" charset="0"/>
                <a:cs typeface="Times New Roman" panose="02020603050405020304" pitchFamily="18" charset="0"/>
              </a:rPr>
              <a:t>可以是一种商品、一个网页链接和一个险种。若干个项目的集合简称项集</a:t>
            </a:r>
            <a:r>
              <a:rPr lang="en-US" altLang="zh-CN" sz="2000" b="1" dirty="0">
                <a:latin typeface="Times New Roman" panose="02020603050405020304" pitchFamily="18" charset="0"/>
                <a:cs typeface="Times New Roman" panose="02020603050405020304" pitchFamily="18" charset="0"/>
              </a:rPr>
              <a:t>(Item Set)</a:t>
            </a:r>
            <a:r>
              <a:rPr lang="zh-CN" altLang="en-US" sz="2000" b="1" dirty="0">
                <a:latin typeface="Times New Roman" panose="02020603050405020304" pitchFamily="18" charset="0"/>
                <a:cs typeface="Times New Roman" panose="02020603050405020304" pitchFamily="18" charset="0"/>
              </a:rPr>
              <a:t>，若项集包含</a:t>
            </a:r>
            <a:r>
              <a:rPr lang="en-US" altLang="zh-CN" sz="2000" b="1" dirty="0">
                <a:latin typeface="Times New Roman" panose="02020603050405020304" pitchFamily="18" charset="0"/>
                <a:cs typeface="Times New Roman" panose="02020603050405020304" pitchFamily="18" charset="0"/>
              </a:rPr>
              <a:t>k</a:t>
            </a:r>
            <a:r>
              <a:rPr lang="zh-CN" altLang="en-US" sz="2000" b="1" dirty="0">
                <a:latin typeface="Times New Roman" panose="02020603050405020304" pitchFamily="18" charset="0"/>
                <a:cs typeface="Times New Roman" panose="02020603050405020304" pitchFamily="18" charset="0"/>
              </a:rPr>
              <a:t>个项目，则称该项集为</a:t>
            </a:r>
            <a:r>
              <a:rPr lang="en-US" altLang="zh-CN" sz="2000" b="1" dirty="0">
                <a:latin typeface="Times New Roman" panose="02020603050405020304" pitchFamily="18" charset="0"/>
                <a:cs typeface="Times New Roman" panose="02020603050405020304" pitchFamily="18" charset="0"/>
              </a:rPr>
              <a:t>k-</a:t>
            </a:r>
            <a:r>
              <a:rPr lang="zh-CN" altLang="en-US" sz="2000" b="1" dirty="0">
                <a:latin typeface="Times New Roman" panose="02020603050405020304" pitchFamily="18" charset="0"/>
                <a:cs typeface="Times New Roman" panose="02020603050405020304" pitchFamily="18" charset="0"/>
              </a:rPr>
              <a:t>项集。</a:t>
            </a:r>
          </a:p>
        </p:txBody>
      </p:sp>
    </p:spTree>
    <p:extLst>
      <p:ext uri="{BB962C8B-B14F-4D97-AF65-F5344CB8AC3E}">
        <p14:creationId xmlns:p14="http://schemas.microsoft.com/office/powerpoint/2010/main" val="1602182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graphicFrame>
        <p:nvGraphicFramePr>
          <p:cNvPr id="4" name="表格 3">
            <a:extLst>
              <a:ext uri="{FF2B5EF4-FFF2-40B4-BE49-F238E27FC236}">
                <a16:creationId xmlns:a16="http://schemas.microsoft.com/office/drawing/2014/main" id="{7FF983FE-2CE9-411D-83CF-7C306B688EBE}"/>
              </a:ext>
            </a:extLst>
          </p:cNvPr>
          <p:cNvGraphicFramePr>
            <a:graphicFrameLocks noGrp="1"/>
          </p:cNvGraphicFramePr>
          <p:nvPr>
            <p:extLst>
              <p:ext uri="{D42A27DB-BD31-4B8C-83A1-F6EECF244321}">
                <p14:modId xmlns:p14="http://schemas.microsoft.com/office/powerpoint/2010/main" val="1761876883"/>
              </p:ext>
            </p:extLst>
          </p:nvPr>
        </p:nvGraphicFramePr>
        <p:xfrm>
          <a:off x="5436096" y="1811652"/>
          <a:ext cx="3454792" cy="4114800"/>
        </p:xfrm>
        <a:graphic>
          <a:graphicData uri="http://schemas.openxmlformats.org/drawingml/2006/table">
            <a:tbl>
              <a:tblPr firstRow="1" firstCol="1" bandRow="1">
                <a:tableStyleId>{5C22544A-7EE6-4342-B048-85BDC9FD1C3A}</a:tableStyleId>
              </a:tblPr>
              <a:tblGrid>
                <a:gridCol w="1201667">
                  <a:extLst>
                    <a:ext uri="{9D8B030D-6E8A-4147-A177-3AD203B41FA5}">
                      <a16:colId xmlns:a16="http://schemas.microsoft.com/office/drawing/2014/main" val="3018571454"/>
                    </a:ext>
                  </a:extLst>
                </a:gridCol>
                <a:gridCol w="2253125">
                  <a:extLst>
                    <a:ext uri="{9D8B030D-6E8A-4147-A177-3AD203B41FA5}">
                      <a16:colId xmlns:a16="http://schemas.microsoft.com/office/drawing/2014/main" val="651702982"/>
                    </a:ext>
                  </a:extLst>
                </a:gridCol>
              </a:tblGrid>
              <a:tr h="0">
                <a:tc>
                  <a:txBody>
                    <a:bodyPr/>
                    <a:lstStyle/>
                    <a:p>
                      <a:pPr indent="127000" algn="ctr" latinLnBrk="1">
                        <a:lnSpc>
                          <a:spcPct val="150000"/>
                        </a:lnSpc>
                        <a:spcAft>
                          <a:spcPts val="0"/>
                        </a:spcAft>
                      </a:pPr>
                      <a:r>
                        <a:rPr lang="zh-CN" altLang="en-US" sz="1800" b="1" kern="100" dirty="0">
                          <a:solidFill>
                            <a:schemeClr val="tx1"/>
                          </a:solidFill>
                          <a:effectLst/>
                          <a:latin typeface="宋体" panose="02010600030101010101" pitchFamily="2" charset="-122"/>
                          <a:ea typeface="宋体" panose="02010600030101010101" pitchFamily="2" charset="-122"/>
                        </a:rPr>
                        <a:t>事务</a:t>
                      </a:r>
                      <a:r>
                        <a:rPr lang="en-US" altLang="zh-CN" sz="1800" b="1" kern="100" dirty="0">
                          <a:solidFill>
                            <a:schemeClr val="tx1"/>
                          </a:solidFill>
                          <a:effectLst/>
                          <a:latin typeface="宋体" panose="02010600030101010101" pitchFamily="2" charset="-122"/>
                          <a:ea typeface="宋体" panose="02010600030101010101" pitchFamily="2" charset="-122"/>
                        </a:rPr>
                        <a:t>ID</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zh-CN" altLang="en-US" sz="1800" b="1" kern="100" dirty="0">
                          <a:solidFill>
                            <a:schemeClr val="tx1"/>
                          </a:solidFill>
                          <a:effectLst/>
                          <a:latin typeface="宋体" panose="02010600030101010101" pitchFamily="2" charset="-122"/>
                          <a:ea typeface="宋体" panose="02010600030101010101" pitchFamily="2" charset="-122"/>
                        </a:rPr>
                        <a:t>购买</a:t>
                      </a:r>
                      <a:r>
                        <a:rPr lang="zh-CN" sz="1800" b="1" kern="100" dirty="0">
                          <a:solidFill>
                            <a:schemeClr val="tx1"/>
                          </a:solidFill>
                          <a:effectLst/>
                          <a:latin typeface="宋体" panose="02010600030101010101" pitchFamily="2" charset="-122"/>
                          <a:ea typeface="宋体" panose="02010600030101010101" pitchFamily="2" charset="-122"/>
                        </a:rPr>
                        <a:t>产品清单</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15891640"/>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A</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5</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2344594"/>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B</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4</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19458083"/>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C</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27721256"/>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D</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4</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62337410"/>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E</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4653073"/>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F</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48448538"/>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G</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83313847"/>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H</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5</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75743964"/>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I</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08870133"/>
                  </a:ext>
                </a:extLst>
              </a:tr>
            </a:tbl>
          </a:graphicData>
        </a:graphic>
      </p:graphicFrame>
      <p:sp>
        <p:nvSpPr>
          <p:cNvPr id="5" name="矩形 4">
            <a:extLst>
              <a:ext uri="{FF2B5EF4-FFF2-40B4-BE49-F238E27FC236}">
                <a16:creationId xmlns:a16="http://schemas.microsoft.com/office/drawing/2014/main" id="{98A08592-D991-430E-A61B-F118FED49A1E}"/>
              </a:ext>
            </a:extLst>
          </p:cNvPr>
          <p:cNvSpPr/>
          <p:nvPr/>
        </p:nvSpPr>
        <p:spPr>
          <a:xfrm>
            <a:off x="5436096" y="1428968"/>
            <a:ext cx="3454793" cy="369332"/>
          </a:xfrm>
          <a:prstGeom prst="rect">
            <a:avLst/>
          </a:prstGeom>
        </p:spPr>
        <p:txBody>
          <a:bodyPr wrap="none">
            <a:spAutoFit/>
          </a:bodyPr>
          <a:lstStyle/>
          <a:p>
            <a:pPr indent="304800" algn="ctr">
              <a:spcAft>
                <a:spcPts val="0"/>
              </a:spcAft>
            </a:pPr>
            <a:r>
              <a:rPr lang="zh-CN" altLang="zh-CN" b="1" kern="100" dirty="0">
                <a:latin typeface="Times New Roman" panose="02020603050405020304" pitchFamily="18" charset="0"/>
                <a:cs typeface="Times New Roman" panose="02020603050405020304" pitchFamily="18" charset="0"/>
              </a:rPr>
              <a:t>表 </a:t>
            </a:r>
            <a:r>
              <a:rPr lang="en-US" altLang="zh-CN" b="1" kern="100" dirty="0">
                <a:latin typeface="Times New Roman" panose="02020603050405020304" pitchFamily="18" charset="0"/>
                <a:cs typeface="Times New Roman" panose="02020603050405020304" pitchFamily="18" charset="0"/>
              </a:rPr>
              <a:t>4‑1 </a:t>
            </a:r>
            <a:r>
              <a:rPr lang="zh-CN" altLang="en-US" b="1" kern="100" dirty="0">
                <a:latin typeface="Times New Roman" panose="02020603050405020304" pitchFamily="18" charset="0"/>
                <a:cs typeface="Times New Roman" panose="02020603050405020304" pitchFamily="18" charset="0"/>
              </a:rPr>
              <a:t>电商产品</a:t>
            </a:r>
            <a:r>
              <a:rPr lang="zh-CN" altLang="zh-CN" b="1" kern="100" dirty="0">
                <a:latin typeface="Times New Roman" panose="02020603050405020304" pitchFamily="18" charset="0"/>
                <a:cs typeface="Times New Roman" panose="02020603050405020304" pitchFamily="18" charset="0"/>
              </a:rPr>
              <a:t>购买事务列表</a:t>
            </a:r>
          </a:p>
        </p:txBody>
      </p:sp>
      <p:sp>
        <p:nvSpPr>
          <p:cNvPr id="6" name="内容占位符 5">
            <a:extLst>
              <a:ext uri="{FF2B5EF4-FFF2-40B4-BE49-F238E27FC236}">
                <a16:creationId xmlns:a16="http://schemas.microsoft.com/office/drawing/2014/main" id="{0CA078A4-1FAC-499F-97C0-FBAD5042C926}"/>
              </a:ext>
            </a:extLst>
          </p:cNvPr>
          <p:cNvSpPr txBox="1">
            <a:spLocks noGrp="1"/>
          </p:cNvSpPr>
          <p:nvPr>
            <p:ph idx="1"/>
          </p:nvPr>
        </p:nvSpPr>
        <p:spPr>
          <a:xfrm>
            <a:off x="396181" y="1373425"/>
            <a:ext cx="5039915" cy="3308598"/>
          </a:xfrm>
          <a:prstGeom prst="rect">
            <a:avLst/>
          </a:prstGeom>
          <a:noFill/>
        </p:spPr>
        <p:txBody>
          <a:bodyPr wrap="square" rtlCol="0" anchor="t">
            <a:spAutoFit/>
          </a:bodyPr>
          <a:lstStyle/>
          <a:p>
            <a:pPr marL="0" indent="0">
              <a:spcBef>
                <a:spcPts val="600"/>
              </a:spcBef>
              <a:buSzPct val="75000"/>
              <a:buNone/>
            </a:pPr>
            <a:r>
              <a:rPr lang="zh-CN" altLang="en-US" sz="2400" b="1" dirty="0"/>
              <a:t>案例</a:t>
            </a:r>
            <a:r>
              <a:rPr lang="zh-CN" altLang="en-US" sz="2400" dirty="0"/>
              <a:t>：</a:t>
            </a:r>
            <a:endParaRPr lang="en-US" altLang="zh-CN" sz="2400" dirty="0"/>
          </a:p>
          <a:p>
            <a:pPr marL="0" indent="0" algn="just">
              <a:spcBef>
                <a:spcPts val="600"/>
              </a:spcBef>
              <a:buSzPct val="75000"/>
              <a:buNone/>
            </a:pPr>
            <a:r>
              <a:rPr lang="zh-CN" altLang="en-US" sz="2000" b="1" dirty="0">
                <a:latin typeface="Times New Roman" panose="02020603050405020304" pitchFamily="18" charset="0"/>
                <a:cs typeface="Times New Roman" panose="02020603050405020304" pitchFamily="18" charset="0"/>
              </a:rPr>
              <a:t>某个用于</a:t>
            </a:r>
            <a:r>
              <a:rPr lang="zh-CN" altLang="en-US" sz="2000" b="1" dirty="0" smtClean="0">
                <a:latin typeface="Times New Roman" panose="02020603050405020304" pitchFamily="18" charset="0"/>
                <a:cs typeface="Times New Roman" panose="02020603050405020304" pitchFamily="18" charset="0"/>
              </a:rPr>
              <a:t>销售电商产品</a:t>
            </a:r>
            <a:r>
              <a:rPr lang="zh-CN" altLang="en-US" sz="2000" b="1" dirty="0">
                <a:latin typeface="Times New Roman" panose="02020603050405020304" pitchFamily="18" charset="0"/>
                <a:cs typeface="Times New Roman" panose="02020603050405020304" pitchFamily="18" charset="0"/>
              </a:rPr>
              <a:t>的</a:t>
            </a:r>
            <a:r>
              <a:rPr lang="en-US" altLang="zh-CN" sz="2000" b="1" dirty="0">
                <a:latin typeface="Times New Roman" panose="02020603050405020304" pitchFamily="18" charset="0"/>
                <a:cs typeface="Times New Roman" panose="02020603050405020304" pitchFamily="18" charset="0"/>
              </a:rPr>
              <a:t>APP</a:t>
            </a:r>
            <a:r>
              <a:rPr lang="zh-CN" altLang="en-US" sz="2000" b="1" dirty="0">
                <a:latin typeface="Times New Roman" panose="02020603050405020304" pitchFamily="18" charset="0"/>
                <a:cs typeface="Times New Roman" panose="02020603050405020304" pitchFamily="18" charset="0"/>
              </a:rPr>
              <a:t>当前有</a:t>
            </a:r>
            <a:r>
              <a:rPr lang="en-US" altLang="zh-CN" sz="2000" b="1" dirty="0">
                <a:latin typeface="Times New Roman" panose="02020603050405020304" pitchFamily="18" charset="0"/>
                <a:cs typeface="Times New Roman" panose="02020603050405020304" pitchFamily="18" charset="0"/>
              </a:rPr>
              <a:t>5</a:t>
            </a:r>
            <a:r>
              <a:rPr lang="zh-CN" altLang="en-US" sz="2000" b="1" dirty="0" smtClean="0">
                <a:latin typeface="Times New Roman" panose="02020603050405020304" pitchFamily="18" charset="0"/>
                <a:cs typeface="Times New Roman" panose="02020603050405020304" pitchFamily="18" charset="0"/>
              </a:rPr>
              <a:t>项产品</a:t>
            </a:r>
            <a:r>
              <a:rPr lang="zh-CN" altLang="en-US" sz="2000" b="1" dirty="0">
                <a:latin typeface="Times New Roman" panose="02020603050405020304" pitchFamily="18" charset="0"/>
                <a:cs typeface="Times New Roman" panose="02020603050405020304" pitchFamily="18" charset="0"/>
              </a:rPr>
              <a:t>在售，为了分析顾客是否对这</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项产品存在着关联购买的行为，网站数据分析师抽取了</a:t>
            </a:r>
            <a:r>
              <a:rPr lang="en-US" altLang="zh-CN" sz="2000" b="1" dirty="0">
                <a:latin typeface="Times New Roman" panose="02020603050405020304" pitchFamily="18" charset="0"/>
                <a:cs typeface="Times New Roman" panose="02020603050405020304" pitchFamily="18" charset="0"/>
              </a:rPr>
              <a:t>9</a:t>
            </a:r>
            <a:r>
              <a:rPr lang="zh-CN" altLang="en-US" sz="2000" b="1" dirty="0">
                <a:latin typeface="Times New Roman" panose="02020603050405020304" pitchFamily="18" charset="0"/>
                <a:cs typeface="Times New Roman" panose="02020603050405020304" pitchFamily="18" charset="0"/>
              </a:rPr>
              <a:t>位顾客的购买记录（这里为了简化算法分析，选取的记录数远远低于真实场景），对他们的购买项目进行了统计。为了便于处理，使用数字代替</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：奶粉、</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：面包、</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：电池</a:t>
            </a:r>
            <a:r>
              <a:rPr lang="en-US" altLang="zh-CN" sz="2000" b="1" dirty="0" smtClean="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，得到电商产品购买记录清单如表</a:t>
            </a:r>
            <a:r>
              <a:rPr lang="en-US" altLang="zh-CN" sz="2000" b="1" dirty="0">
                <a:latin typeface="Times New Roman" panose="02020603050405020304" pitchFamily="18" charset="0"/>
                <a:cs typeface="Times New Roman" panose="02020603050405020304" pitchFamily="18" charset="0"/>
              </a:rPr>
              <a:t>4-1</a:t>
            </a:r>
            <a:r>
              <a:rPr lang="zh-CN" altLang="en-US" sz="2000" b="1" dirty="0">
                <a:latin typeface="Times New Roman" panose="02020603050405020304" pitchFamily="18" charset="0"/>
                <a:cs typeface="Times New Roman" panose="02020603050405020304" pitchFamily="18" charset="0"/>
              </a:rPr>
              <a:t>所示</a:t>
            </a:r>
            <a:r>
              <a:rPr lang="zh-CN" altLang="en-US" sz="2000" b="1" dirty="0"/>
              <a:t>。</a:t>
            </a:r>
          </a:p>
        </p:txBody>
      </p:sp>
      <p:sp>
        <p:nvSpPr>
          <p:cNvPr id="8" name="文本框 7">
            <a:extLst>
              <a:ext uri="{FF2B5EF4-FFF2-40B4-BE49-F238E27FC236}">
                <a16:creationId xmlns:a16="http://schemas.microsoft.com/office/drawing/2014/main" id="{FE4D2D8B-99E6-4E0A-A6FC-661268A920E4}"/>
              </a:ext>
            </a:extLst>
          </p:cNvPr>
          <p:cNvSpPr txBox="1"/>
          <p:nvPr/>
        </p:nvSpPr>
        <p:spPr>
          <a:xfrm>
            <a:off x="305492" y="1829704"/>
            <a:ext cx="4572000" cy="3862596"/>
          </a:xfrm>
          <a:prstGeom prst="rect">
            <a:avLst/>
          </a:prstGeom>
          <a:noFill/>
        </p:spPr>
        <p:txBody>
          <a:bodyPr wrap="square">
            <a:spAutoFit/>
          </a:bodyPr>
          <a:lstStyle/>
          <a:p>
            <a:pPr marL="342900" indent="-342900"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上表汇集了</a:t>
            </a:r>
            <a:r>
              <a:rPr lang="en-US" altLang="zh-CN" sz="2000" b="1" dirty="0">
                <a:latin typeface="Times New Roman" panose="02020603050405020304" pitchFamily="18" charset="0"/>
                <a:cs typeface="Times New Roman" panose="02020603050405020304" pitchFamily="18" charset="0"/>
              </a:rPr>
              <a:t>9</a:t>
            </a:r>
            <a:r>
              <a:rPr lang="zh-CN" altLang="en-US" sz="2000" b="1" dirty="0">
                <a:latin typeface="Times New Roman" panose="02020603050405020304" pitchFamily="18" charset="0"/>
                <a:cs typeface="Times New Roman" panose="02020603050405020304" pitchFamily="18" charset="0"/>
              </a:rPr>
              <a:t>个顾客的购买行为，每次购买行为称之为事务，分别用</a:t>
            </a:r>
            <a:r>
              <a:rPr lang="en-US" altLang="zh-CN" sz="2000" b="1" dirty="0">
                <a:latin typeface="Times New Roman" panose="02020603050405020304" pitchFamily="18" charset="0"/>
                <a:cs typeface="Times New Roman" panose="02020603050405020304" pitchFamily="18" charset="0"/>
              </a:rPr>
              <a:t>A</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B</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C</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D</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E</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F</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G</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H</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I</a:t>
            </a:r>
            <a:r>
              <a:rPr lang="zh-CN" altLang="en-US" sz="2000" b="1" dirty="0">
                <a:latin typeface="Times New Roman" panose="02020603050405020304" pitchFamily="18" charset="0"/>
                <a:cs typeface="Times New Roman" panose="02020603050405020304" pitchFamily="18" charset="0"/>
              </a:rPr>
              <a:t>表示。</a:t>
            </a:r>
            <a:endParaRPr lang="en-US" altLang="zh-CN" sz="2000" b="1" dirty="0">
              <a:latin typeface="Times New Roman" panose="02020603050405020304" pitchFamily="18" charset="0"/>
              <a:cs typeface="Times New Roman" panose="02020603050405020304" pitchFamily="18" charset="0"/>
            </a:endParaRPr>
          </a:p>
          <a:p>
            <a:pPr marL="342900" indent="-342900"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第一个事务</a:t>
            </a:r>
            <a:r>
              <a:rPr lang="en-US" altLang="zh-CN" sz="2000" b="1" dirty="0">
                <a:latin typeface="Times New Roman" panose="02020603050405020304" pitchFamily="18" charset="0"/>
                <a:cs typeface="Times New Roman" panose="02020603050405020304" pitchFamily="18" charset="0"/>
              </a:rPr>
              <a:t>A</a:t>
            </a:r>
            <a:r>
              <a:rPr lang="zh-CN" altLang="en-US" sz="2000" b="1" dirty="0">
                <a:latin typeface="Times New Roman" panose="02020603050405020304" pitchFamily="18" charset="0"/>
                <a:cs typeface="Times New Roman" panose="02020603050405020304" pitchFamily="18" charset="0"/>
              </a:rPr>
              <a:t>顾客一次性购买了</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个产品，其项集为：</a:t>
            </a:r>
            <a:r>
              <a:rPr lang="en-US" altLang="zh-CN" sz="2000" b="1" dirty="0" smtClean="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：奶粉、</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：面包、</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：电池</a:t>
            </a:r>
            <a:r>
              <a:rPr lang="en-US" altLang="zh-CN" sz="2000" b="1" dirty="0" smtClean="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，是个</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项集。</a:t>
            </a:r>
            <a:endParaRPr lang="en-US" altLang="zh-CN" sz="2000" b="1" dirty="0">
              <a:latin typeface="Times New Roman" panose="02020603050405020304" pitchFamily="18" charset="0"/>
              <a:cs typeface="Times New Roman" panose="02020603050405020304" pitchFamily="18" charset="0"/>
            </a:endParaRPr>
          </a:p>
          <a:p>
            <a:pPr marL="342900" indent="-342900"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本例中包含：</a:t>
            </a:r>
            <a:endParaRPr lang="en-US" altLang="zh-CN" sz="2000" b="1" dirty="0">
              <a:latin typeface="Times New Roman" panose="02020603050405020304" pitchFamily="18" charset="0"/>
              <a:cs typeface="Times New Roman" panose="02020603050405020304" pitchFamily="18" charset="0"/>
            </a:endParaRPr>
          </a:p>
          <a:p>
            <a:pPr marL="798195" lvl="1" indent="-342900" algn="just">
              <a:spcBef>
                <a:spcPts val="600"/>
              </a:spcBef>
              <a:buSzPct val="75000"/>
              <a:buFont typeface="Wingdings" panose="05000000000000000000" pitchFamily="2" charset="2"/>
              <a:buChar char="p"/>
            </a:pP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个</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项集</a:t>
            </a:r>
            <a:endParaRPr lang="en-US" altLang="zh-CN" sz="2000" b="1" dirty="0">
              <a:latin typeface="Times New Roman" panose="02020603050405020304" pitchFamily="18" charset="0"/>
              <a:cs typeface="Times New Roman" panose="02020603050405020304" pitchFamily="18" charset="0"/>
            </a:endParaRPr>
          </a:p>
          <a:p>
            <a:pPr marL="798195" lvl="1" indent="-342900" algn="just">
              <a:spcBef>
                <a:spcPts val="600"/>
              </a:spcBef>
              <a:buSzPct val="75000"/>
              <a:buFont typeface="Wingdings" panose="05000000000000000000" pitchFamily="2" charset="2"/>
              <a:buChar char="p"/>
            </a:pP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个</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项集</a:t>
            </a:r>
            <a:endParaRPr lang="en-US" altLang="zh-CN" sz="2000" b="1" dirty="0">
              <a:latin typeface="Times New Roman" panose="02020603050405020304" pitchFamily="18" charset="0"/>
              <a:cs typeface="Times New Roman" panose="02020603050405020304" pitchFamily="18" charset="0"/>
            </a:endParaRPr>
          </a:p>
          <a:p>
            <a:pPr marL="798195" lvl="1" indent="-342900" algn="just">
              <a:spcBef>
                <a:spcPts val="600"/>
              </a:spcBef>
              <a:buSzPct val="75000"/>
              <a:buFont typeface="Wingdings" panose="05000000000000000000" pitchFamily="2" charset="2"/>
              <a:buChar char="p"/>
            </a:pP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个</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项集</a:t>
            </a:r>
          </a:p>
        </p:txBody>
      </p:sp>
    </p:spTree>
    <p:extLst>
      <p:ext uri="{BB962C8B-B14F-4D97-AF65-F5344CB8AC3E}">
        <p14:creationId xmlns:p14="http://schemas.microsoft.com/office/powerpoint/2010/main" val="368180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xEl>
                                              <p:pRg st="1" end="1"/>
                                            </p:txEl>
                                          </p:spTgt>
                                        </p:tgtEl>
                                      </p:cBhvr>
                                    </p:animEffect>
                                    <p:set>
                                      <p:cBhvr>
                                        <p:cTn id="7" dur="1" fill="hold">
                                          <p:stCondLst>
                                            <p:cond delay="499"/>
                                          </p:stCondLst>
                                        </p:cTn>
                                        <p:tgtEl>
                                          <p:spTgt spid="6">
                                            <p:txEl>
                                              <p:pRg st="1" end="1"/>
                                            </p:txEl>
                                          </p:spTgt>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5" name="内容占位符 4">
            <a:extLst>
              <a:ext uri="{FF2B5EF4-FFF2-40B4-BE49-F238E27FC236}">
                <a16:creationId xmlns:a16="http://schemas.microsoft.com/office/drawing/2014/main" id="{4DA1B239-7ADB-4EDF-8A3C-028FDCC0DE40}"/>
              </a:ext>
            </a:extLst>
          </p:cNvPr>
          <p:cNvSpPr txBox="1">
            <a:spLocks noGrp="1"/>
          </p:cNvSpPr>
          <p:nvPr>
            <p:ph idx="1"/>
          </p:nvPr>
        </p:nvSpPr>
        <p:spPr>
          <a:xfrm>
            <a:off x="719138" y="1268413"/>
            <a:ext cx="7705725" cy="3724096"/>
          </a:xfrm>
          <a:prstGeom prst="rect">
            <a:avLst/>
          </a:prstGeom>
          <a:noFill/>
        </p:spPr>
        <p:txBody>
          <a:bodyPr wrap="square" rtlCol="0" anchor="t">
            <a:spAutoFit/>
          </a:bodyPr>
          <a:lstStyle/>
          <a:p>
            <a:pPr marL="0" indent="0">
              <a:spcBef>
                <a:spcPts val="600"/>
              </a:spcBef>
              <a:buSzPct val="75000"/>
              <a:buNone/>
            </a:pPr>
            <a:r>
              <a:rPr lang="en-US" altLang="zh-CN" sz="2400" b="1" dirty="0"/>
              <a:t>3.</a:t>
            </a:r>
            <a:r>
              <a:rPr lang="zh-CN" altLang="en-US" sz="2400" b="1" dirty="0"/>
              <a:t>关联规则</a:t>
            </a:r>
            <a:endParaRPr lang="en-US" altLang="zh-CN" sz="2400" b="1" dirty="0"/>
          </a:p>
          <a:p>
            <a:pPr marL="342900" indent="-342900" algn="just">
              <a:spcBef>
                <a:spcPts val="600"/>
              </a:spcBef>
              <a:buSzPct val="75000"/>
              <a:buFont typeface="Wingdings" panose="05000000000000000000" pitchFamily="2" charset="2"/>
              <a:buChar char="l"/>
            </a:pPr>
            <a:r>
              <a:rPr lang="zh-CN" altLang="en-US" sz="2400" b="1" dirty="0">
                <a:latin typeface="Times New Roman" panose="02020603050405020304" pitchFamily="18" charset="0"/>
                <a:cs typeface="Times New Roman" panose="02020603050405020304" pitchFamily="18" charset="0"/>
              </a:rPr>
              <a:t>关联规则研究的是事务集合内部的项集与项集之间的关系，这种关系有要有两种表现形式。</a:t>
            </a:r>
          </a:p>
          <a:p>
            <a:pPr marL="668655" lvl="1" indent="-342900" algn="just">
              <a:spcBef>
                <a:spcPts val="600"/>
              </a:spcBef>
              <a:buSzPct val="75000"/>
              <a:buFont typeface="Wingdings" panose="05000000000000000000" pitchFamily="2" charset="2"/>
              <a:buChar char="ü"/>
            </a:pPr>
            <a:r>
              <a:rPr lang="zh-CN" altLang="en-US" sz="2400" b="1" dirty="0">
                <a:latin typeface="Times New Roman" panose="02020603050405020304" pitchFamily="18" charset="0"/>
                <a:cs typeface="Times New Roman" panose="02020603050405020304" pitchFamily="18" charset="0"/>
              </a:rPr>
              <a:t>频繁项集（</a:t>
            </a:r>
            <a:r>
              <a:rPr lang="en-US" altLang="zh-CN" sz="2400" b="1" dirty="0">
                <a:latin typeface="Times New Roman" panose="02020603050405020304" pitchFamily="18" charset="0"/>
                <a:cs typeface="Times New Roman" panose="02020603050405020304" pitchFamily="18" charset="0"/>
              </a:rPr>
              <a:t>Frequency Item Sets</a:t>
            </a:r>
            <a:r>
              <a:rPr lang="zh-CN" altLang="en-US" sz="2400" b="1" dirty="0">
                <a:latin typeface="Times New Roman" panose="02020603050405020304" pitchFamily="18" charset="0"/>
                <a:cs typeface="Times New Roman" panose="02020603050405020304" pitchFamily="18" charset="0"/>
              </a:rPr>
              <a:t>）：经常同时出现的一些项目的集合。</a:t>
            </a:r>
          </a:p>
          <a:p>
            <a:pPr marL="668655" lvl="1" indent="-342900" algn="just">
              <a:spcBef>
                <a:spcPts val="600"/>
              </a:spcBef>
              <a:buSzPct val="75000"/>
              <a:buFont typeface="Wingdings" panose="05000000000000000000" pitchFamily="2" charset="2"/>
              <a:buChar char="ü"/>
            </a:pPr>
            <a:r>
              <a:rPr lang="zh-CN" altLang="en-US" sz="2400" b="1" dirty="0">
                <a:latin typeface="Times New Roman" panose="02020603050405020304" pitchFamily="18" charset="0"/>
                <a:cs typeface="Times New Roman" panose="02020603050405020304" pitchFamily="18" charset="0"/>
              </a:rPr>
              <a:t>关联规则（</a:t>
            </a:r>
            <a:r>
              <a:rPr lang="en-US" altLang="zh-CN" sz="2400" b="1" dirty="0">
                <a:latin typeface="Times New Roman" panose="02020603050405020304" pitchFamily="18" charset="0"/>
                <a:cs typeface="Times New Roman" panose="02020603050405020304" pitchFamily="18" charset="0"/>
              </a:rPr>
              <a:t>Association Rules</a:t>
            </a:r>
            <a:r>
              <a:rPr lang="zh-CN" altLang="en-US" sz="2400" b="1" dirty="0">
                <a:latin typeface="Times New Roman" panose="02020603050405020304" pitchFamily="18" charset="0"/>
                <a:cs typeface="Times New Roman" panose="02020603050405020304" pitchFamily="18" charset="0"/>
              </a:rPr>
              <a:t>）：项目集合</a:t>
            </a:r>
            <a:r>
              <a:rPr lang="en-US" altLang="zh-CN" sz="2400" b="1" dirty="0">
                <a:latin typeface="Times New Roman" panose="02020603050405020304" pitchFamily="18" charset="0"/>
                <a:cs typeface="Times New Roman" panose="02020603050405020304" pitchFamily="18" charset="0"/>
              </a:rPr>
              <a:t>A</a:t>
            </a:r>
            <a:r>
              <a:rPr lang="zh-CN" altLang="en-US" sz="2400" b="1" dirty="0">
                <a:latin typeface="Times New Roman" panose="02020603050405020304" pitchFamily="18" charset="0"/>
                <a:cs typeface="Times New Roman" panose="02020603050405020304" pitchFamily="18" charset="0"/>
              </a:rPr>
              <a:t>与项目集合</a:t>
            </a:r>
            <a:r>
              <a:rPr lang="en-US" altLang="zh-CN" sz="2400" b="1" dirty="0">
                <a:latin typeface="Times New Roman" panose="02020603050405020304" pitchFamily="18" charset="0"/>
                <a:cs typeface="Times New Roman" panose="02020603050405020304" pitchFamily="18" charset="0"/>
              </a:rPr>
              <a:t>B</a:t>
            </a:r>
            <a:r>
              <a:rPr lang="zh-CN" altLang="en-US" sz="2400" b="1" dirty="0">
                <a:latin typeface="Times New Roman" panose="02020603050405020304" pitchFamily="18" charset="0"/>
                <a:cs typeface="Times New Roman" panose="02020603050405020304" pitchFamily="18" charset="0"/>
              </a:rPr>
              <a:t>之间相互依存性和关联性。如果存在</a:t>
            </a:r>
            <a:r>
              <a:rPr lang="en-US" altLang="zh-CN" sz="2400" b="1" dirty="0">
                <a:latin typeface="Times New Roman" panose="02020603050405020304" pitchFamily="18" charset="0"/>
                <a:cs typeface="Times New Roman" panose="02020603050405020304" pitchFamily="18" charset="0"/>
              </a:rPr>
              <a:t>A→B</a:t>
            </a:r>
            <a:r>
              <a:rPr lang="zh-CN" altLang="en-US" sz="2400" b="1" dirty="0">
                <a:latin typeface="Times New Roman" panose="02020603050405020304" pitchFamily="18" charset="0"/>
                <a:cs typeface="Times New Roman" panose="02020603050405020304" pitchFamily="18" charset="0"/>
              </a:rPr>
              <a:t>的蕴涵式，意味着两种项目之间存在很强的某种联系</a:t>
            </a:r>
            <a:r>
              <a:rPr lang="zh-CN" altLang="en-US" sz="2400" b="1" dirty="0"/>
              <a:t>。</a:t>
            </a:r>
          </a:p>
          <a:p>
            <a:pPr marL="342900" indent="-342900">
              <a:spcBef>
                <a:spcPts val="600"/>
              </a:spcBef>
              <a:buSzPct val="75000"/>
              <a:buFont typeface="Arial" panose="020B0604020202020204" pitchFamily="34" charset="0"/>
              <a:buChar char="•"/>
            </a:pPr>
            <a:endParaRPr lang="zh-CN" altLang="en-US" sz="2400" dirty="0"/>
          </a:p>
        </p:txBody>
      </p:sp>
    </p:spTree>
    <p:extLst>
      <p:ext uri="{BB962C8B-B14F-4D97-AF65-F5344CB8AC3E}">
        <p14:creationId xmlns:p14="http://schemas.microsoft.com/office/powerpoint/2010/main" val="68306037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690</TotalTime>
  <Words>3265</Words>
  <Application>Microsoft Office PowerPoint</Application>
  <PresentationFormat>全屏显示(4:3)</PresentationFormat>
  <Paragraphs>183</Paragraphs>
  <Slides>20</Slides>
  <Notes>2</Notes>
  <HiddenSlides>0</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1</vt:i4>
      </vt:variant>
      <vt:variant>
        <vt:lpstr>幻灯片标题</vt:lpstr>
      </vt:variant>
      <vt:variant>
        <vt:i4>20</vt:i4>
      </vt:variant>
    </vt:vector>
  </HeadingPairs>
  <TitlesOfParts>
    <vt:vector size="35" baseType="lpstr">
      <vt:lpstr>-apple-system</vt:lpstr>
      <vt:lpstr>PingFang SC</vt:lpstr>
      <vt:lpstr>等线</vt:lpstr>
      <vt:lpstr>黑体</vt:lpstr>
      <vt:lpstr>华文中宋</vt:lpstr>
      <vt:lpstr>宋体</vt:lpstr>
      <vt:lpstr>微软雅黑</vt:lpstr>
      <vt:lpstr>arial</vt:lpstr>
      <vt:lpstr>arial</vt:lpstr>
      <vt:lpstr>Calibri</vt:lpstr>
      <vt:lpstr>Cambria Math</vt:lpstr>
      <vt:lpstr>Times New Roman</vt:lpstr>
      <vt:lpstr>Wingdings</vt:lpstr>
      <vt:lpstr>Office 主题</vt:lpstr>
      <vt:lpstr>Microsoft Office Visio 绘图</vt:lpstr>
      <vt:lpstr>电子商务导论</vt:lpstr>
      <vt:lpstr>南京财经大学校训</vt:lpstr>
      <vt:lpstr>格物致知，诚意正心，修身齐家治国平天下 </vt:lpstr>
      <vt:lpstr>PowerPoint 演示文稿</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z600</dc:creator>
  <cp:lastModifiedBy>alienware</cp:lastModifiedBy>
  <cp:revision>85</cp:revision>
  <dcterms:created xsi:type="dcterms:W3CDTF">2017-03-30T13:00:40Z</dcterms:created>
  <dcterms:modified xsi:type="dcterms:W3CDTF">2021-04-25T08:30:50Z</dcterms:modified>
</cp:coreProperties>
</file>

<file path=docProps/thumbnail.jpeg>
</file>